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6" r:id="rId5"/>
    <p:sldId id="296" r:id="rId6"/>
    <p:sldId id="315" r:id="rId7"/>
    <p:sldId id="259" r:id="rId8"/>
    <p:sldId id="263" r:id="rId9"/>
    <p:sldId id="264" r:id="rId10"/>
    <p:sldId id="270" r:id="rId11"/>
    <p:sldId id="271" r:id="rId12"/>
    <p:sldId id="272" r:id="rId13"/>
    <p:sldId id="273" r:id="rId14"/>
    <p:sldId id="274" r:id="rId15"/>
    <p:sldId id="275" r:id="rId16"/>
    <p:sldId id="267" r:id="rId17"/>
    <p:sldId id="268" r:id="rId18"/>
    <p:sldId id="269" r:id="rId19"/>
    <p:sldId id="262" r:id="rId20"/>
    <p:sldId id="277" r:id="rId21"/>
    <p:sldId id="297" r:id="rId22"/>
    <p:sldId id="278" r:id="rId23"/>
    <p:sldId id="316" r:id="rId24"/>
    <p:sldId id="261" r:id="rId25"/>
    <p:sldId id="279" r:id="rId26"/>
    <p:sldId id="260" r:id="rId27"/>
    <p:sldId id="317" r:id="rId28"/>
    <p:sldId id="280" r:id="rId29"/>
    <p:sldId id="298" r:id="rId30"/>
    <p:sldId id="318" r:id="rId31"/>
    <p:sldId id="282" r:id="rId32"/>
    <p:sldId id="299" r:id="rId33"/>
    <p:sldId id="300" r:id="rId34"/>
    <p:sldId id="301" r:id="rId35"/>
    <p:sldId id="302" r:id="rId36"/>
    <p:sldId id="283" r:id="rId37"/>
    <p:sldId id="303" r:id="rId38"/>
    <p:sldId id="285" r:id="rId39"/>
    <p:sldId id="304" r:id="rId40"/>
    <p:sldId id="305" r:id="rId41"/>
    <p:sldId id="306" r:id="rId42"/>
    <p:sldId id="284" r:id="rId43"/>
    <p:sldId id="286" r:id="rId44"/>
    <p:sldId id="307" r:id="rId45"/>
    <p:sldId id="308" r:id="rId46"/>
    <p:sldId id="287" r:id="rId47"/>
    <p:sldId id="309" r:id="rId48"/>
    <p:sldId id="310" r:id="rId49"/>
    <p:sldId id="311" r:id="rId50"/>
    <p:sldId id="288" r:id="rId51"/>
    <p:sldId id="312" r:id="rId52"/>
    <p:sldId id="313" r:id="rId53"/>
    <p:sldId id="314" r:id="rId54"/>
    <p:sldId id="319" r:id="rId55"/>
    <p:sldId id="290" r:id="rId56"/>
    <p:sldId id="291" r:id="rId57"/>
    <p:sldId id="292" r:id="rId58"/>
    <p:sldId id="320" r:id="rId59"/>
    <p:sldId id="289" r:id="rId60"/>
    <p:sldId id="293" r:id="rId61"/>
    <p:sldId id="294" r:id="rId62"/>
    <p:sldId id="321" r:id="rId63"/>
    <p:sldId id="295" r:id="rId6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F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>
      <p:cViewPr>
        <p:scale>
          <a:sx n="100" d="100"/>
          <a:sy n="100" d="100"/>
        </p:scale>
        <p:origin x="10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E51D7-33AB-4BFA-8655-BF281BBB0D7F}" type="datetimeFigureOut">
              <a:rPr lang="fr-FR" smtClean="0"/>
              <a:t>02/02/2026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6ED51-4F1D-4021-866A-19EB25FCD3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69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12C55-9A4B-A74B-3343-76039BFE8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130A736-EE7C-A8DC-D302-7D9327D72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8C8546-B123-B42B-5AD4-7A0E69DB2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050D21-D835-D500-B23C-0C2C6C7ED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C4AB8E-E435-5326-B805-EB06CEDD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4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E218B8-ACDA-4F6F-5203-957DF9B9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CB39D3-C6CD-B05B-941E-CA3AC5C1C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27181A-C64F-8A9E-4B56-6420256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2E60B2-C40D-E9F5-30CA-64B953B5D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7D4FB7-4EF8-BD0A-0E45-E0847BF6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35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E8DCCDC-CEAE-DFAA-EB03-3DD2D6581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E89B8C-E6B5-B242-CD31-C4683DCF9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2A2F26-FBE6-15E9-C9C3-7A3F7CC8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C3B224-9BE3-323A-CB3A-51D47029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541D6-B3FD-CD80-590D-AFF8B6541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69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D0418A-F46E-82DD-45F0-1F49FB77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9E546F-1419-E77A-81B9-E7FE79BB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6C1E79-E9E7-71CC-738C-A853777F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F92E12-E0BA-A78F-6DEA-9B12CC25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983BD-CC04-FAE7-2130-E3A7E2A2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05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69A132-5AC4-0EF4-11E5-11D406EC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2F3B6F-8237-FAAB-BFE4-D43D6CE58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FEF48A-4846-E3D2-C4C1-42DCD9C91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7B69C6-E047-8ADB-9734-61E3D28F2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89715D-DCE3-DF0C-B44B-8E2AD02D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175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FC8B1-5E53-A360-9D79-8DAE6CEA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EC977D-C59E-8F43-6E74-2372DF9B5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D42689-9615-9034-D057-07B659DFB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776566-665E-E6C8-C0E2-D56F0995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522709-61CD-4C4A-358A-8DC292ECC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AD0E69-ADB5-43DB-8C26-15218831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59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635183-3A56-A6E1-2DAF-F2D0490BB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DAA50C-D1CE-2965-BD6E-897B265A5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D69CEA-6763-60B9-8999-2896CA72F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E145998-DCEE-D9E1-83D0-3FCB38230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F79F6FD-3416-33E1-5FCA-44A6C7632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91B497-84AA-9C0A-55E7-28DB8E9CF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B00447B-3923-89A5-DCB1-16B98B79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C0E0088-F5DC-A9C3-196F-7F5BF98B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20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6F6AD-6DEF-D2BE-4ECA-1BC61299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3DAC1B6-4E06-3FE6-E27E-68914C76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FEA501-6F2C-5D01-5522-AC7C64C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7B67BD2-3E05-A92B-46EC-2439F1A5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86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EFDB9CA-941D-0268-CBBE-46B83757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6ADC41-7127-3A4F-53CD-57890F7C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62636D-3118-8B80-A7CE-985C1554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84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53418-074C-E5D3-806F-A9287A28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C68CA7-44FB-33D1-627B-EE121965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D474990-D432-935C-7F73-F66D61FFC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9FFC5C-C382-5372-6B72-40379FF25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209549-2FA5-0C28-BC1F-7BE47861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643E00-03C7-7CE4-31DE-25F1D00F7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337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EFFAB-5805-F28E-5F68-5996D228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4EB8DC-9EF1-9B7F-886A-722592FE9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D693B7-2B24-820F-DCB8-4C55291A9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F58DDE-7345-DE52-C5E3-8506AA56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98A932-B864-97D6-BDDE-30ECF984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58A45A-664A-377F-9CD4-D142EEB5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28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BC3690-A447-35DB-9FD3-D4D1BB81AA2D}"/>
              </a:ext>
            </a:extLst>
          </p:cNvPr>
          <p:cNvSpPr/>
          <p:nvPr userDrawn="1"/>
        </p:nvSpPr>
        <p:spPr>
          <a:xfrm>
            <a:off x="0" y="6253162"/>
            <a:ext cx="12192000" cy="604838"/>
          </a:xfrm>
          <a:prstGeom prst="rect">
            <a:avLst/>
          </a:prstGeom>
          <a:solidFill>
            <a:srgbClr val="0B1F3A"/>
          </a:solidFill>
          <a:ln>
            <a:solidFill>
              <a:srgbClr val="0B1F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59C60-A2CA-6748-88FF-702FE7BF2C51}"/>
              </a:ext>
            </a:extLst>
          </p:cNvPr>
          <p:cNvSpPr/>
          <p:nvPr userDrawn="1"/>
        </p:nvSpPr>
        <p:spPr>
          <a:xfrm>
            <a:off x="0" y="0"/>
            <a:ext cx="12192000" cy="1032668"/>
          </a:xfrm>
          <a:prstGeom prst="rect">
            <a:avLst/>
          </a:prstGeom>
          <a:solidFill>
            <a:srgbClr val="0B1F3A"/>
          </a:solidFill>
          <a:ln>
            <a:solidFill>
              <a:srgbClr val="0B1F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22963E-DFA8-1138-F7CC-F478A825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004D52-6913-B091-4D4F-00FE8197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1"/>
            <a:ext cx="10515600" cy="4661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9A782D-5C75-F683-58A9-034F06E40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/>
              <a:t>Janvier 2026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3ADA81-4902-00F0-8C93-A51DC2722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Benoît KERYER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43C2F7-4FD8-5E2C-A461-946C9CCA8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E9241-61B1-44C7-8B7B-0EFDE7AAC4C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0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E681E-19FB-605D-AF9D-13127679C981}"/>
              </a:ext>
            </a:extLst>
          </p:cNvPr>
          <p:cNvSpPr/>
          <p:nvPr/>
        </p:nvSpPr>
        <p:spPr>
          <a:xfrm>
            <a:off x="-123825" y="-66675"/>
            <a:ext cx="12553950" cy="63436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60C3B8-B615-2814-2410-DE9DAB90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585991-7E6A-AA2E-5492-DACF683E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CF0247-A103-FE04-3220-5388D1AC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22AA95-285E-0E07-B0BD-3160B54D08BA}"/>
              </a:ext>
            </a:extLst>
          </p:cNvPr>
          <p:cNvSpPr txBox="1"/>
          <p:nvPr/>
        </p:nvSpPr>
        <p:spPr>
          <a:xfrm>
            <a:off x="809625" y="214462"/>
            <a:ext cx="10629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>
                <a:solidFill>
                  <a:schemeClr val="bg1"/>
                </a:solidFill>
              </a:rPr>
              <a:t>Effet des réseaux de neurones vectoriels sur l’équivariance SO(3)</a:t>
            </a:r>
            <a:endParaRPr lang="fr-FR" sz="5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ctransform - Transform 3-D point cloud - MATLAB">
            <a:extLst>
              <a:ext uri="{FF2B5EF4-FFF2-40B4-BE49-F238E27FC236}">
                <a16:creationId xmlns:a16="http://schemas.microsoft.com/office/drawing/2014/main" id="{B409DF50-21DF-E748-B330-6F0F126F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3" y="3034109"/>
            <a:ext cx="4581525" cy="27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ctransform - Transform 3-D point cloud - MATLAB">
            <a:extLst>
              <a:ext uri="{FF2B5EF4-FFF2-40B4-BE49-F238E27FC236}">
                <a16:creationId xmlns:a16="http://schemas.microsoft.com/office/drawing/2014/main" id="{C11F20D2-D5F9-5360-228D-067E8A44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688" y="3018291"/>
            <a:ext cx="4607810" cy="27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moveHiddenPoints - Remove hidden points from point cloud - MATLAB">
            <a:extLst>
              <a:ext uri="{FF2B5EF4-FFF2-40B4-BE49-F238E27FC236}">
                <a16:creationId xmlns:a16="http://schemas.microsoft.com/office/drawing/2014/main" id="{26B0A138-17F5-374D-892B-9835A4373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9" r="28214"/>
          <a:stretch>
            <a:fillRect/>
          </a:stretch>
        </p:blipFill>
        <p:spPr bwMode="auto">
          <a:xfrm>
            <a:off x="4953000" y="2799785"/>
            <a:ext cx="2286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875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EE74E-1834-943C-FD44-EC7E6964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1E965-E942-6F57-B302-1179E1CD3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4C54E2E4-4340-215D-5C1D-CB3AF438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74A8A77-9465-DAF3-DC6F-91CA85E9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8E11D2D-08FE-F2C4-76AE-BF867FB9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1D7EA51-C372-9816-84E8-20E483CB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10</a:t>
            </a:fld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3941A3C4-3C0E-D388-4F3C-2BC63231A6D0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Picture 6" descr="Réseau neuronal - Icônes la mise en réseau gratuites">
            <a:extLst>
              <a:ext uri="{FF2B5EF4-FFF2-40B4-BE49-F238E27FC236}">
                <a16:creationId xmlns:a16="http://schemas.microsoft.com/office/drawing/2014/main" id="{B0973CCF-6A40-0DC3-EBE3-559B330E3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F2D954C-1B8B-EFEA-A3AF-B0D1AA218B94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1C5BBD56-A559-F4E0-2604-D21F8D9B9949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E42E08D-8A0F-FADA-8A46-BCB6290653D0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D47F0F-BFD6-4D04-A4D5-4315FC3481ED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74BB6BE-AE6F-A198-A874-DD89E61A8010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54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121FF-8B78-AB10-B49D-00358605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A1D06D-4D12-0D72-271E-B5B8D96E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0C02438C-BF31-2AD7-A651-09A874B08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44D83D8-8ED7-FD2A-33AB-F719372E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F9014B1B-2CE2-68A8-8D88-D4AABE194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A9C565A-59BC-8381-D8E1-AB600CB8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11</a:t>
            </a:fld>
            <a:endParaRPr lang="fr-FR"/>
          </a:p>
        </p:txBody>
      </p:sp>
      <p:pic>
        <p:nvPicPr>
          <p:cNvPr id="12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0593C900-63C6-827C-1837-0EFD257CF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40179" r="59821" b="33975"/>
          <a:stretch>
            <a:fillRect/>
          </a:stretch>
        </p:blipFill>
        <p:spPr bwMode="auto">
          <a:xfrm>
            <a:off x="229100" y="2906535"/>
            <a:ext cx="1612400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6EAC1BAB-3CE3-458D-4E06-77E3B740E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69965" r="59653" b="7814"/>
          <a:stretch>
            <a:fillRect/>
          </a:stretch>
        </p:blipFill>
        <p:spPr bwMode="auto">
          <a:xfrm>
            <a:off x="229100" y="4562393"/>
            <a:ext cx="16124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6DD48B5E-0AD5-7CE0-8FCF-2B540F72D1AA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Picture 6" descr="Réseau neuronal - Icônes la mise en réseau gratuites">
            <a:extLst>
              <a:ext uri="{FF2B5EF4-FFF2-40B4-BE49-F238E27FC236}">
                <a16:creationId xmlns:a16="http://schemas.microsoft.com/office/drawing/2014/main" id="{7A359541-F094-5E9D-7E24-A260DCAA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41CD9D0-9CD8-3BD7-0E33-E89E80DB158A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EF65F637-47CB-206B-A972-40C38F75E64F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D46807F7-B1DA-D8C1-F3BF-EE626CE6D06D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19F41AD-8C24-A014-E0A0-4C4B690F1DE9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780D75D-62B1-C02D-34B0-537D550D6221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91F2F-5934-4828-411B-9FAF5890B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6FC7AC-C331-DA1C-A6C2-15CA1A0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E8995C34-CC17-8165-7A05-56D178FAE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D7872AD2-2123-C2EA-BCBC-59805EF7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900CDF3-5391-B11D-0DAA-E2A359E6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8EAE5AA-F7AC-9637-834C-C2D54D80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12</a:t>
            </a:fld>
            <a:endParaRPr lang="fr-FR"/>
          </a:p>
        </p:txBody>
      </p:sp>
      <p:pic>
        <p:nvPicPr>
          <p:cNvPr id="12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E615E47D-224E-8C29-679C-6ABC559B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40179" r="59821" b="33975"/>
          <a:stretch>
            <a:fillRect/>
          </a:stretch>
        </p:blipFill>
        <p:spPr bwMode="auto">
          <a:xfrm>
            <a:off x="229100" y="2868435"/>
            <a:ext cx="1612400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036F8DFE-90B8-E227-C5FB-6B71FC974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69965" r="59653" b="7814"/>
          <a:stretch>
            <a:fillRect/>
          </a:stretch>
        </p:blipFill>
        <p:spPr bwMode="auto">
          <a:xfrm>
            <a:off x="229100" y="4562393"/>
            <a:ext cx="16124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81E2A63A-56DD-C0FC-3E94-E962F2B1DDD2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3A9B49FA-DFBF-0525-55EA-48AB43A7B87C}"/>
              </a:ext>
            </a:extLst>
          </p:cNvPr>
          <p:cNvSpPr/>
          <p:nvPr/>
        </p:nvSpPr>
        <p:spPr>
          <a:xfrm rot="16200000">
            <a:off x="2093154" y="3343445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EF1F471E-A409-60BD-F42A-8E7824820953}"/>
              </a:ext>
            </a:extLst>
          </p:cNvPr>
          <p:cNvSpPr/>
          <p:nvPr/>
        </p:nvSpPr>
        <p:spPr>
          <a:xfrm rot="16200000">
            <a:off x="2093154" y="4860349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Picture 6" descr="Réseau neuronal - Icônes la mise en réseau gratuites">
            <a:extLst>
              <a:ext uri="{FF2B5EF4-FFF2-40B4-BE49-F238E27FC236}">
                <a16:creationId xmlns:a16="http://schemas.microsoft.com/office/drawing/2014/main" id="{212E4ED8-C3A5-829F-F3AE-1A625D1A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éseau neuronal - Icônes la mise en réseau gratuites">
            <a:extLst>
              <a:ext uri="{FF2B5EF4-FFF2-40B4-BE49-F238E27FC236}">
                <a16:creationId xmlns:a16="http://schemas.microsoft.com/office/drawing/2014/main" id="{8FDB8BFA-47E2-236B-8E78-D975AC603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4714139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Réseau neuronal - Icônes la mise en réseau gratuites">
            <a:extLst>
              <a:ext uri="{FF2B5EF4-FFF2-40B4-BE49-F238E27FC236}">
                <a16:creationId xmlns:a16="http://schemas.microsoft.com/office/drawing/2014/main" id="{830C1512-0190-EC7B-1A63-000ABA6D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3166271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4A96B6C-F0B1-34A5-6355-29611CCAC3BF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9B809BC-9C9C-7A36-2100-4DD3DD88446F}"/>
              </a:ext>
            </a:extLst>
          </p:cNvPr>
          <p:cNvSpPr txBox="1"/>
          <p:nvPr/>
        </p:nvSpPr>
        <p:spPr>
          <a:xfrm>
            <a:off x="2767606" y="397186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D34190-6BCA-4849-2318-FDC502EB2474}"/>
              </a:ext>
            </a:extLst>
          </p:cNvPr>
          <p:cNvSpPr txBox="1"/>
          <p:nvPr/>
        </p:nvSpPr>
        <p:spPr>
          <a:xfrm>
            <a:off x="2767606" y="5470538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9" name="Flèche : bas 28">
            <a:extLst>
              <a:ext uri="{FF2B5EF4-FFF2-40B4-BE49-F238E27FC236}">
                <a16:creationId xmlns:a16="http://schemas.microsoft.com/office/drawing/2014/main" id="{C8629966-8D91-1852-FF6B-7ACE83C8A232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B6B6629-A33B-4898-0CEE-118C6E48440E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03E48C02-4029-2EC4-9D47-9AAEA138D62D}"/>
              </a:ext>
            </a:extLst>
          </p:cNvPr>
          <p:cNvSpPr/>
          <p:nvPr/>
        </p:nvSpPr>
        <p:spPr>
          <a:xfrm rot="16200000">
            <a:off x="4027902" y="3323622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F84C00A-CAFD-0D49-A283-E3D637939584}"/>
              </a:ext>
            </a:extLst>
          </p:cNvPr>
          <p:cNvSpPr txBox="1"/>
          <p:nvPr/>
        </p:nvSpPr>
        <p:spPr>
          <a:xfrm>
            <a:off x="5026318" y="3551293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Voiture</a:t>
            </a:r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DA6BBD2B-C46D-D2C7-284D-DD4E2419732B}"/>
              </a:ext>
            </a:extLst>
          </p:cNvPr>
          <p:cNvSpPr/>
          <p:nvPr/>
        </p:nvSpPr>
        <p:spPr>
          <a:xfrm rot="16200000">
            <a:off x="4027903" y="4790348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107BA05C-10DA-1A7C-C054-19F653526DCD}"/>
              </a:ext>
            </a:extLst>
          </p:cNvPr>
          <p:cNvSpPr txBox="1"/>
          <p:nvPr/>
        </p:nvSpPr>
        <p:spPr>
          <a:xfrm>
            <a:off x="5137085" y="501801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Chat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94CABD-CF0F-536E-3A2E-12C240A6292C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E514E2B-C549-4F13-6BED-CF8AF9F189A3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90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11494-0679-BEAF-CCFF-30C9D48E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9D661C9B-0D29-80D6-05B7-4AA772B3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20" y="1311508"/>
            <a:ext cx="1324160" cy="48489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3A5033-4518-6125-F3E8-1132F4EC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A5DB30-F629-A768-6E26-53BABF55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56B206F6-7570-5DDB-86BA-E1235B83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300F361-7CDA-42EC-7F5A-EDBFB20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13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C74E762-B5F0-0128-3623-D6A0C882E2A5}"/>
              </a:ext>
            </a:extLst>
          </p:cNvPr>
          <p:cNvSpPr txBox="1"/>
          <p:nvPr/>
        </p:nvSpPr>
        <p:spPr>
          <a:xfrm>
            <a:off x="6758080" y="3551293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réseau n’est </a:t>
            </a:r>
            <a:r>
              <a:rPr lang="fr-FR" b="1" dirty="0"/>
              <a:t>pas invariant</a:t>
            </a:r>
            <a:r>
              <a:rPr lang="fr-FR" dirty="0"/>
              <a:t> aux rotations !</a:t>
            </a:r>
          </a:p>
        </p:txBody>
      </p:sp>
      <p:pic>
        <p:nvPicPr>
          <p:cNvPr id="3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1EF99070-7A14-33EE-F56B-2DFC313D9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E579BD5E-710D-F7A8-3DEE-B1F3E8110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40179" r="59821" b="33975"/>
          <a:stretch>
            <a:fillRect/>
          </a:stretch>
        </p:blipFill>
        <p:spPr bwMode="auto">
          <a:xfrm>
            <a:off x="229100" y="2868435"/>
            <a:ext cx="1612400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E768D064-FDF5-83CA-BD66-C0A7B6CA7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69965" r="59653" b="7814"/>
          <a:stretch>
            <a:fillRect/>
          </a:stretch>
        </p:blipFill>
        <p:spPr bwMode="auto">
          <a:xfrm>
            <a:off x="229100" y="4562393"/>
            <a:ext cx="16124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B2BE2ACB-984B-4B51-6EEB-9ED02769EEE5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93DDC5BA-5A0E-4DC2-B82D-76C02577F297}"/>
              </a:ext>
            </a:extLst>
          </p:cNvPr>
          <p:cNvSpPr/>
          <p:nvPr/>
        </p:nvSpPr>
        <p:spPr>
          <a:xfrm rot="16200000">
            <a:off x="2093154" y="3343445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02049501-3E28-3361-E2F8-798C862A9A67}"/>
              </a:ext>
            </a:extLst>
          </p:cNvPr>
          <p:cNvSpPr/>
          <p:nvPr/>
        </p:nvSpPr>
        <p:spPr>
          <a:xfrm rot="16200000">
            <a:off x="2093154" y="4860349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6" descr="Réseau neuronal - Icônes la mise en réseau gratuites">
            <a:extLst>
              <a:ext uri="{FF2B5EF4-FFF2-40B4-BE49-F238E27FC236}">
                <a16:creationId xmlns:a16="http://schemas.microsoft.com/office/drawing/2014/main" id="{9CB8E07D-8CAE-0C62-B371-80A27E26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éseau neuronal - Icônes la mise en réseau gratuites">
            <a:extLst>
              <a:ext uri="{FF2B5EF4-FFF2-40B4-BE49-F238E27FC236}">
                <a16:creationId xmlns:a16="http://schemas.microsoft.com/office/drawing/2014/main" id="{E6C426CB-3883-A281-707B-15F40B778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4714139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éseau neuronal - Icônes la mise en réseau gratuites">
            <a:extLst>
              <a:ext uri="{FF2B5EF4-FFF2-40B4-BE49-F238E27FC236}">
                <a16:creationId xmlns:a16="http://schemas.microsoft.com/office/drawing/2014/main" id="{61FBC9D1-65A7-DCDF-5C59-16D6F45D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3166271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A09EDDE1-4B6C-C7AB-E5F5-03F32CA13BA9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0B0E02D-889A-A2D6-A99A-CB03468F4683}"/>
              </a:ext>
            </a:extLst>
          </p:cNvPr>
          <p:cNvSpPr txBox="1"/>
          <p:nvPr/>
        </p:nvSpPr>
        <p:spPr>
          <a:xfrm>
            <a:off x="2767606" y="397186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77EE22F-27D7-BA10-B84D-CE45608218C5}"/>
              </a:ext>
            </a:extLst>
          </p:cNvPr>
          <p:cNvSpPr txBox="1"/>
          <p:nvPr/>
        </p:nvSpPr>
        <p:spPr>
          <a:xfrm>
            <a:off x="2767606" y="5470538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0D8DBF65-6BB6-34DE-55A5-C450357B337C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D0ED214-7E37-4D62-4C12-BF7180AEC638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5EC57D8F-7143-7F51-A7CD-985ACB962DD0}"/>
              </a:ext>
            </a:extLst>
          </p:cNvPr>
          <p:cNvSpPr/>
          <p:nvPr/>
        </p:nvSpPr>
        <p:spPr>
          <a:xfrm rot="16200000">
            <a:off x="4027902" y="3323622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BD3BCAB-42BD-D3CD-5547-C8BD963D5D44}"/>
              </a:ext>
            </a:extLst>
          </p:cNvPr>
          <p:cNvSpPr txBox="1"/>
          <p:nvPr/>
        </p:nvSpPr>
        <p:spPr>
          <a:xfrm>
            <a:off x="5026318" y="3551293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Voiture</a:t>
            </a:r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57615A84-818F-7C09-8C62-329F215E9E7C}"/>
              </a:ext>
            </a:extLst>
          </p:cNvPr>
          <p:cNvSpPr/>
          <p:nvPr/>
        </p:nvSpPr>
        <p:spPr>
          <a:xfrm rot="16200000">
            <a:off x="4027903" y="4790348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D4D2385-5DC9-B687-FD16-E46BAD5AD59E}"/>
              </a:ext>
            </a:extLst>
          </p:cNvPr>
          <p:cNvSpPr txBox="1"/>
          <p:nvPr/>
        </p:nvSpPr>
        <p:spPr>
          <a:xfrm>
            <a:off x="5137085" y="501801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Chat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EA5ADD3-65F1-D49F-E5AC-686D21FD9774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E2F7CB94-0222-E698-28B9-98C76AD9BD84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33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3FFA6-6009-F1AC-7595-481E7B235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F702F5D6-69B5-3F89-6E4E-16FDE44F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20" y="1311508"/>
            <a:ext cx="1324160" cy="48489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046CFA3-59AA-6016-D0E6-216CAE6D5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B6178177-1DB1-315B-257F-91A1BB78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018F5A29-E2B2-2B78-2C2C-13C25329A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47B77E6-3798-03EC-7534-8A4578E3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14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E316D64-A7A9-EB95-A91A-88B7DDDCDC50}"/>
              </a:ext>
            </a:extLst>
          </p:cNvPr>
          <p:cNvSpPr txBox="1"/>
          <p:nvPr/>
        </p:nvSpPr>
        <p:spPr>
          <a:xfrm>
            <a:off x="6758080" y="3551293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réseau n’est </a:t>
            </a:r>
            <a:r>
              <a:rPr lang="fr-FR" b="1" dirty="0"/>
              <a:t>pas invariant</a:t>
            </a:r>
            <a:r>
              <a:rPr lang="fr-FR" dirty="0"/>
              <a:t> aux rotations !</a:t>
            </a:r>
          </a:p>
        </p:txBody>
      </p:sp>
      <p:pic>
        <p:nvPicPr>
          <p:cNvPr id="54" name="Image 53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3030F215-B6BC-6A76-9DE4-3D3021C8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7" y="3891352"/>
            <a:ext cx="4934532" cy="2343339"/>
          </a:xfrm>
          <a:prstGeom prst="rect">
            <a:avLst/>
          </a:prstGeom>
        </p:spPr>
      </p:pic>
      <p:pic>
        <p:nvPicPr>
          <p:cNvPr id="3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4273B2A9-7249-0D76-1815-C8D0BB57A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B22E8534-9D64-EE93-10AB-79CBBC919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40179" r="59821" b="33975"/>
          <a:stretch>
            <a:fillRect/>
          </a:stretch>
        </p:blipFill>
        <p:spPr bwMode="auto">
          <a:xfrm>
            <a:off x="229100" y="2868435"/>
            <a:ext cx="1612400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095AD0D2-68F0-AC2E-AF9E-269E82C0D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69965" r="59653" b="7814"/>
          <a:stretch>
            <a:fillRect/>
          </a:stretch>
        </p:blipFill>
        <p:spPr bwMode="auto">
          <a:xfrm>
            <a:off x="229100" y="4562393"/>
            <a:ext cx="16124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A5B31689-50CA-894D-ED20-17CEB1E0BCF4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9049DB1F-3D9A-3D45-8D14-D28B509A53F7}"/>
              </a:ext>
            </a:extLst>
          </p:cNvPr>
          <p:cNvSpPr/>
          <p:nvPr/>
        </p:nvSpPr>
        <p:spPr>
          <a:xfrm rot="16200000">
            <a:off x="2093154" y="3343445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A543C5B8-E07F-507D-2460-FEFBBE4CE1F2}"/>
              </a:ext>
            </a:extLst>
          </p:cNvPr>
          <p:cNvSpPr/>
          <p:nvPr/>
        </p:nvSpPr>
        <p:spPr>
          <a:xfrm rot="16200000">
            <a:off x="2093154" y="4860349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6" descr="Réseau neuronal - Icônes la mise en réseau gratuites">
            <a:extLst>
              <a:ext uri="{FF2B5EF4-FFF2-40B4-BE49-F238E27FC236}">
                <a16:creationId xmlns:a16="http://schemas.microsoft.com/office/drawing/2014/main" id="{9C577604-54B3-6E1D-B9E2-C75DFE25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éseau neuronal - Icônes la mise en réseau gratuites">
            <a:extLst>
              <a:ext uri="{FF2B5EF4-FFF2-40B4-BE49-F238E27FC236}">
                <a16:creationId xmlns:a16="http://schemas.microsoft.com/office/drawing/2014/main" id="{BD3235D9-2513-29D8-EBA9-F85AF304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4714139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éseau neuronal - Icônes la mise en réseau gratuites">
            <a:extLst>
              <a:ext uri="{FF2B5EF4-FFF2-40B4-BE49-F238E27FC236}">
                <a16:creationId xmlns:a16="http://schemas.microsoft.com/office/drawing/2014/main" id="{1FD05EFF-343A-68D7-3AF0-6D9575AE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3166271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D0164E49-4384-601D-79D6-6C826AFD8D47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A38A273-A565-2DB4-7CF3-1D31D69B7E1B}"/>
              </a:ext>
            </a:extLst>
          </p:cNvPr>
          <p:cNvSpPr txBox="1"/>
          <p:nvPr/>
        </p:nvSpPr>
        <p:spPr>
          <a:xfrm>
            <a:off x="2767606" y="397186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7D97C7A-E8A1-2264-105D-60C29CDD3548}"/>
              </a:ext>
            </a:extLst>
          </p:cNvPr>
          <p:cNvSpPr txBox="1"/>
          <p:nvPr/>
        </p:nvSpPr>
        <p:spPr>
          <a:xfrm>
            <a:off x="2767606" y="5470538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67A695AF-0B4E-E403-7419-7EF63564AA81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388A5746-E576-F0E7-1A92-2E3D99DFA9CD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BE6F9C34-BC34-61F4-D8CD-163F0C3F426C}"/>
              </a:ext>
            </a:extLst>
          </p:cNvPr>
          <p:cNvSpPr/>
          <p:nvPr/>
        </p:nvSpPr>
        <p:spPr>
          <a:xfrm rot="16200000">
            <a:off x="4027902" y="3323622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69B6FD3-29F5-F287-42AC-C489A13BF48F}"/>
              </a:ext>
            </a:extLst>
          </p:cNvPr>
          <p:cNvSpPr txBox="1"/>
          <p:nvPr/>
        </p:nvSpPr>
        <p:spPr>
          <a:xfrm>
            <a:off x="5026318" y="3551293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Voiture</a:t>
            </a:r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D7125A02-44CA-1DCA-89F0-41E005AB2844}"/>
              </a:ext>
            </a:extLst>
          </p:cNvPr>
          <p:cNvSpPr/>
          <p:nvPr/>
        </p:nvSpPr>
        <p:spPr>
          <a:xfrm rot="16200000">
            <a:off x="4027903" y="4790348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746AC4-AA0F-925F-DB00-504C7DFB003A}"/>
              </a:ext>
            </a:extLst>
          </p:cNvPr>
          <p:cNvSpPr txBox="1"/>
          <p:nvPr/>
        </p:nvSpPr>
        <p:spPr>
          <a:xfrm>
            <a:off x="5137085" y="501801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Chat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81CE55-0BDA-B3A8-7133-ECFCFC14FBCC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A7E21B48-3A84-0116-98D1-543BC7C790A8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32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A4F46-DDBB-D8DF-25E5-ED43DD777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628A069D-41B5-D4D0-EF2A-7C57D803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920" y="1311508"/>
            <a:ext cx="1324160" cy="484890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7FD1E39-C087-A3C2-0E77-BBDD8712C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5DD50891-5CCE-2799-845E-B9E43322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6DC0A8E9-91C3-AC5A-FDB1-FEB3CBD6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2AE4EA4C-FE49-9580-B4E8-55DE25C2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15</a:t>
            </a:fld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7030DBF5-7897-3371-3ACA-1444914DC8C5}"/>
              </a:ext>
            </a:extLst>
          </p:cNvPr>
          <p:cNvSpPr txBox="1"/>
          <p:nvPr/>
        </p:nvSpPr>
        <p:spPr>
          <a:xfrm>
            <a:off x="6758080" y="3551293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réseau n’est </a:t>
            </a:r>
            <a:r>
              <a:rPr lang="fr-FR" b="1" dirty="0"/>
              <a:t>pas invariant</a:t>
            </a:r>
            <a:r>
              <a:rPr lang="fr-FR" dirty="0"/>
              <a:t> aux rotations !</a:t>
            </a:r>
          </a:p>
        </p:txBody>
      </p:sp>
      <p:pic>
        <p:nvPicPr>
          <p:cNvPr id="54" name="Image 53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DC6E6703-259E-14D7-FE69-A1C0E061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7" y="3891352"/>
            <a:ext cx="4934532" cy="2343339"/>
          </a:xfrm>
          <a:prstGeom prst="rect">
            <a:avLst/>
          </a:prstGeom>
        </p:spPr>
      </p:pic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DF97C32C-74DE-E705-D71F-1E4C06B0135F}"/>
              </a:ext>
            </a:extLst>
          </p:cNvPr>
          <p:cNvSpPr/>
          <p:nvPr/>
        </p:nvSpPr>
        <p:spPr>
          <a:xfrm rot="10800000">
            <a:off x="8767536" y="2604325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CCC5871-4EF0-84E6-2AC4-BE75B11C91DB}"/>
              </a:ext>
            </a:extLst>
          </p:cNvPr>
          <p:cNvSpPr txBox="1"/>
          <p:nvPr/>
        </p:nvSpPr>
        <p:spPr>
          <a:xfrm>
            <a:off x="8067477" y="2050640"/>
            <a:ext cx="206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Neurone vectoriel</a:t>
            </a:r>
          </a:p>
        </p:txBody>
      </p:sp>
      <p:pic>
        <p:nvPicPr>
          <p:cNvPr id="3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BDE2483F-0D98-AB54-9104-2CCC9F901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A39C390C-BC4A-3284-5249-527040FB6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40179" r="59821" b="33975"/>
          <a:stretch>
            <a:fillRect/>
          </a:stretch>
        </p:blipFill>
        <p:spPr bwMode="auto">
          <a:xfrm>
            <a:off x="229100" y="2868435"/>
            <a:ext cx="1612400" cy="15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C0E708AC-DDBA-A656-9DF6-CB7E893EB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t="69965" r="59653" b="7814"/>
          <a:stretch>
            <a:fillRect/>
          </a:stretch>
        </p:blipFill>
        <p:spPr bwMode="auto">
          <a:xfrm>
            <a:off x="229100" y="4562393"/>
            <a:ext cx="1612400" cy="131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58512519-EBBF-7EB7-81B4-6BFD31E6A953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Flèche : bas 6">
            <a:extLst>
              <a:ext uri="{FF2B5EF4-FFF2-40B4-BE49-F238E27FC236}">
                <a16:creationId xmlns:a16="http://schemas.microsoft.com/office/drawing/2014/main" id="{311C43AB-BBC4-EB35-5825-B9B368495E1B}"/>
              </a:ext>
            </a:extLst>
          </p:cNvPr>
          <p:cNvSpPr/>
          <p:nvPr/>
        </p:nvSpPr>
        <p:spPr>
          <a:xfrm rot="16200000">
            <a:off x="2093154" y="3343445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476FC631-430C-D944-D800-FAD4736CDECB}"/>
              </a:ext>
            </a:extLst>
          </p:cNvPr>
          <p:cNvSpPr/>
          <p:nvPr/>
        </p:nvSpPr>
        <p:spPr>
          <a:xfrm rot="16200000">
            <a:off x="2093154" y="4860349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6" descr="Réseau neuronal - Icônes la mise en réseau gratuites">
            <a:extLst>
              <a:ext uri="{FF2B5EF4-FFF2-40B4-BE49-F238E27FC236}">
                <a16:creationId xmlns:a16="http://schemas.microsoft.com/office/drawing/2014/main" id="{563DCADF-7C57-8BC6-2A4B-BA0A5968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éseau neuronal - Icônes la mise en réseau gratuites">
            <a:extLst>
              <a:ext uri="{FF2B5EF4-FFF2-40B4-BE49-F238E27FC236}">
                <a16:creationId xmlns:a16="http://schemas.microsoft.com/office/drawing/2014/main" id="{D88F96A6-8035-4338-4AC2-4CFAF318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4714139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éseau neuronal - Icônes la mise en réseau gratuites">
            <a:extLst>
              <a:ext uri="{FF2B5EF4-FFF2-40B4-BE49-F238E27FC236}">
                <a16:creationId xmlns:a16="http://schemas.microsoft.com/office/drawing/2014/main" id="{93011E04-207C-D3F5-461A-97113B7A1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3166271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BCB01382-9792-1C70-82F5-086112E60027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BE7CF62-B7FA-BA1F-8100-9EF0B2A7C947}"/>
              </a:ext>
            </a:extLst>
          </p:cNvPr>
          <p:cNvSpPr txBox="1"/>
          <p:nvPr/>
        </p:nvSpPr>
        <p:spPr>
          <a:xfrm>
            <a:off x="2767606" y="3971866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7BD3B4-C1ED-12A1-85E3-37B6CDFA6341}"/>
              </a:ext>
            </a:extLst>
          </p:cNvPr>
          <p:cNvSpPr txBox="1"/>
          <p:nvPr/>
        </p:nvSpPr>
        <p:spPr>
          <a:xfrm>
            <a:off x="2767606" y="5470538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FBE6E22B-E4D3-7DAD-7D0E-7EBB60FF3A2A}"/>
              </a:ext>
            </a:extLst>
          </p:cNvPr>
          <p:cNvSpPr/>
          <p:nvPr/>
        </p:nvSpPr>
        <p:spPr>
          <a:xfrm rot="16200000">
            <a:off x="4027902" y="173950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5F9A9A2-1301-B09A-E7B6-2A3C40BDFEB1}"/>
              </a:ext>
            </a:extLst>
          </p:cNvPr>
          <p:cNvSpPr txBox="1"/>
          <p:nvPr/>
        </p:nvSpPr>
        <p:spPr>
          <a:xfrm>
            <a:off x="4855309" y="1958700"/>
            <a:ext cx="12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Casquette</a:t>
            </a:r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12C024A1-E257-DB4C-13D0-3E31D43BE89C}"/>
              </a:ext>
            </a:extLst>
          </p:cNvPr>
          <p:cNvSpPr/>
          <p:nvPr/>
        </p:nvSpPr>
        <p:spPr>
          <a:xfrm rot="16200000">
            <a:off x="4027902" y="3323622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B41E9A4-0148-1E4E-2FCF-D093B470444F}"/>
              </a:ext>
            </a:extLst>
          </p:cNvPr>
          <p:cNvSpPr txBox="1"/>
          <p:nvPr/>
        </p:nvSpPr>
        <p:spPr>
          <a:xfrm>
            <a:off x="5026318" y="3551293"/>
            <a:ext cx="8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Voiture</a:t>
            </a:r>
          </a:p>
        </p:txBody>
      </p:sp>
      <p:sp>
        <p:nvSpPr>
          <p:cNvPr id="42" name="Flèche : bas 41">
            <a:extLst>
              <a:ext uri="{FF2B5EF4-FFF2-40B4-BE49-F238E27FC236}">
                <a16:creationId xmlns:a16="http://schemas.microsoft.com/office/drawing/2014/main" id="{F9FF34E1-AD3D-CB93-40C0-8C87E29996AC}"/>
              </a:ext>
            </a:extLst>
          </p:cNvPr>
          <p:cNvSpPr/>
          <p:nvPr/>
        </p:nvSpPr>
        <p:spPr>
          <a:xfrm rot="16200000">
            <a:off x="4027903" y="4790348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C4B7B4-F323-E188-3CBB-776A5162F883}"/>
              </a:ext>
            </a:extLst>
          </p:cNvPr>
          <p:cNvSpPr txBox="1"/>
          <p:nvPr/>
        </p:nvSpPr>
        <p:spPr>
          <a:xfrm>
            <a:off x="5137085" y="5018019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Chat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5404DBF-F465-FE23-31FD-FF76B9EF5145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874FA750-ABE2-8C42-28BC-2F405C354C61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820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5745E3-C5D6-142D-1759-6C958B66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autre problème : la rotation de nuages de points pour la segmentation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8A6764-C44B-02E9-B1FF-04D133D8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F902E4-1230-5563-0874-81341CA1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DC700F-AE5F-1922-F57C-F2355235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16</a:t>
            </a:fld>
            <a:endParaRPr lang="fr-FR"/>
          </a:p>
        </p:txBody>
      </p:sp>
      <p:pic>
        <p:nvPicPr>
          <p:cNvPr id="15362" name="Picture 2" descr="Part Segmentation of 3D Point Clouds with OpenVINO™ — OpenVINO™  documentationCopy to clipboardCopy to clipboardCopy to clipboardCopy to  clipboardCopy to clipboardCopy to clipboardCopy to clipboardCopy to  clipboardCopy to clipboardCopy to clipboardCopy to">
            <a:extLst>
              <a:ext uri="{FF2B5EF4-FFF2-40B4-BE49-F238E27FC236}">
                <a16:creationId xmlns:a16="http://schemas.microsoft.com/office/drawing/2014/main" id="{B6DC0316-CC77-F003-BC2D-9A8781770B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>
            <a:fillRect/>
          </a:stretch>
        </p:blipFill>
        <p:spPr bwMode="auto">
          <a:xfrm>
            <a:off x="317500" y="1701801"/>
            <a:ext cx="4432300" cy="417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041976D-53EF-AF16-2891-E7A5A4ADA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/>
          <a:stretch>
            <a:fillRect/>
          </a:stretch>
        </p:blipFill>
        <p:spPr bwMode="auto">
          <a:xfrm>
            <a:off x="7442202" y="1511300"/>
            <a:ext cx="4585084" cy="43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B5D33D4D-7EFB-362B-7CCC-F8A0E548006B}"/>
              </a:ext>
            </a:extLst>
          </p:cNvPr>
          <p:cNvSpPr/>
          <p:nvPr/>
        </p:nvSpPr>
        <p:spPr>
          <a:xfrm rot="16200000">
            <a:off x="5716589" y="2628696"/>
            <a:ext cx="758822" cy="191176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C45D16-D4E1-5BA8-8B09-97B9DCF56357}"/>
              </a:ext>
            </a:extLst>
          </p:cNvPr>
          <p:cNvSpPr txBox="1"/>
          <p:nvPr/>
        </p:nvSpPr>
        <p:spPr>
          <a:xfrm>
            <a:off x="4613302" y="2845810"/>
            <a:ext cx="31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 de neurones (PointNet)</a:t>
            </a:r>
          </a:p>
        </p:txBody>
      </p:sp>
    </p:spTree>
    <p:extLst>
      <p:ext uri="{BB962C8B-B14F-4D97-AF65-F5344CB8AC3E}">
        <p14:creationId xmlns:p14="http://schemas.microsoft.com/office/powerpoint/2010/main" val="70490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EB6-1FC0-9C70-DCEE-B19E9802E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F5A12-F85F-8287-F52A-523DDFEA7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autre problème : la rotation de nuages de points pour la segmentation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E72E86-A095-68D9-319E-ED123F5B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261A7-6887-E1DF-2F72-D0C8F0B1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4AC24B-FE9C-7953-4012-A07647CC1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17</a:t>
            </a:fld>
            <a:endParaRPr lang="fr-FR"/>
          </a:p>
        </p:txBody>
      </p:sp>
      <p:pic>
        <p:nvPicPr>
          <p:cNvPr id="15362" name="Picture 2" descr="Part Segmentation of 3D Point Clouds with OpenVINO™ — OpenVINO™  documentationCopy to clipboardCopy to clipboardCopy to clipboardCopy to  clipboardCopy to clipboardCopy to clipboardCopy to clipboardCopy to  clipboardCopy to clipboardCopy to clipboardCopy to">
            <a:extLst>
              <a:ext uri="{FF2B5EF4-FFF2-40B4-BE49-F238E27FC236}">
                <a16:creationId xmlns:a16="http://schemas.microsoft.com/office/drawing/2014/main" id="{EF26B91B-6080-A89B-B37C-4CC0F4F447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>
            <a:fillRect/>
          </a:stretch>
        </p:blipFill>
        <p:spPr bwMode="auto">
          <a:xfrm rot="10800000">
            <a:off x="317500" y="1701801"/>
            <a:ext cx="4432300" cy="417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42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9520-5726-BE08-646A-4326E722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2BE70D-103D-1C99-03AE-EAC3DAB3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autre problème : la rotation de nuages de points pour la segmentation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B75783-88D2-C3A6-1B66-88BE95EB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C7EA44-4E14-4FB3-F6B9-C659E117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95A783-33B9-912A-4D9B-144B646E2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18</a:t>
            </a:fld>
            <a:endParaRPr lang="fr-FR"/>
          </a:p>
        </p:txBody>
      </p:sp>
      <p:pic>
        <p:nvPicPr>
          <p:cNvPr id="15362" name="Picture 2" descr="Part Segmentation of 3D Point Clouds with OpenVINO™ — OpenVINO™  documentationCopy to clipboardCopy to clipboardCopy to clipboardCopy to  clipboardCopy to clipboardCopy to clipboardCopy to clipboardCopy to  clipboardCopy to clipboardCopy to clipboardCopy to">
            <a:extLst>
              <a:ext uri="{FF2B5EF4-FFF2-40B4-BE49-F238E27FC236}">
                <a16:creationId xmlns:a16="http://schemas.microsoft.com/office/drawing/2014/main" id="{84FA03B9-A65D-ED6F-F61F-848C92A43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>
            <a:fillRect/>
          </a:stretch>
        </p:blipFill>
        <p:spPr bwMode="auto">
          <a:xfrm rot="10800000">
            <a:off x="317500" y="1701801"/>
            <a:ext cx="4432300" cy="417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BC447B8-C7C4-BEFF-611C-6C09A1BBA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/>
          <a:stretch>
            <a:fillRect/>
          </a:stretch>
        </p:blipFill>
        <p:spPr bwMode="auto">
          <a:xfrm>
            <a:off x="7442202" y="1511300"/>
            <a:ext cx="4585084" cy="43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6B177C76-F377-8E17-C69B-E128CA318853}"/>
              </a:ext>
            </a:extLst>
          </p:cNvPr>
          <p:cNvSpPr/>
          <p:nvPr/>
        </p:nvSpPr>
        <p:spPr>
          <a:xfrm rot="16200000">
            <a:off x="5716589" y="2628696"/>
            <a:ext cx="758822" cy="191176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31EA094E-10AF-35C0-B9D8-3B43AF1ECDCE}"/>
              </a:ext>
            </a:extLst>
          </p:cNvPr>
          <p:cNvSpPr/>
          <p:nvPr/>
        </p:nvSpPr>
        <p:spPr>
          <a:xfrm>
            <a:off x="7051881" y="136525"/>
            <a:ext cx="5140119" cy="7141028"/>
          </a:xfrm>
          <a:prstGeom prst="mathMultiply">
            <a:avLst>
              <a:gd name="adj1" fmla="val 108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4019D9-FEAC-6511-574C-A68EFF474E86}"/>
              </a:ext>
            </a:extLst>
          </p:cNvPr>
          <p:cNvSpPr txBox="1"/>
          <p:nvPr/>
        </p:nvSpPr>
        <p:spPr>
          <a:xfrm>
            <a:off x="4613302" y="2845810"/>
            <a:ext cx="31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 de neurones (PointNet)</a:t>
            </a:r>
          </a:p>
        </p:txBody>
      </p:sp>
    </p:spTree>
    <p:extLst>
      <p:ext uri="{BB962C8B-B14F-4D97-AF65-F5344CB8AC3E}">
        <p14:creationId xmlns:p14="http://schemas.microsoft.com/office/powerpoint/2010/main" val="228754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D6651-D34C-2BBC-C344-F2608A4F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7EE74-13EC-1EC2-5AC0-8925AC7DE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Un autre problème : la rotation de nuages de points pour la segmentation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C5248-0BF5-825D-62CA-02C2A9535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CB8E6A-184C-A937-A030-1149E122A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4B60B4-27C1-A93A-E63F-E5D6B764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19</a:t>
            </a:fld>
            <a:endParaRPr lang="fr-FR"/>
          </a:p>
        </p:txBody>
      </p:sp>
      <p:pic>
        <p:nvPicPr>
          <p:cNvPr id="15362" name="Picture 2" descr="Part Segmentation of 3D Point Clouds with OpenVINO™ — OpenVINO™  documentationCopy to clipboardCopy to clipboardCopy to clipboardCopy to  clipboardCopy to clipboardCopy to clipboardCopy to clipboardCopy to  clipboardCopy to clipboardCopy to clipboardCopy to">
            <a:extLst>
              <a:ext uri="{FF2B5EF4-FFF2-40B4-BE49-F238E27FC236}">
                <a16:creationId xmlns:a16="http://schemas.microsoft.com/office/drawing/2014/main" id="{355E4964-685C-1344-ADF6-47FAD8748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/>
          <a:stretch>
            <a:fillRect/>
          </a:stretch>
        </p:blipFill>
        <p:spPr bwMode="auto">
          <a:xfrm rot="10800000">
            <a:off x="317500" y="1701801"/>
            <a:ext cx="4432300" cy="417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94437F4-FABD-D70C-4AB8-FF4B809BF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6"/>
          <a:stretch>
            <a:fillRect/>
          </a:stretch>
        </p:blipFill>
        <p:spPr bwMode="auto">
          <a:xfrm>
            <a:off x="7442202" y="1511300"/>
            <a:ext cx="4585084" cy="436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A8D9A39-A829-D8A1-862C-1A4EE60F03FF}"/>
              </a:ext>
            </a:extLst>
          </p:cNvPr>
          <p:cNvSpPr/>
          <p:nvPr/>
        </p:nvSpPr>
        <p:spPr>
          <a:xfrm rot="16200000">
            <a:off x="5716589" y="2628696"/>
            <a:ext cx="758822" cy="191176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26D14C69-A54C-FD5C-B13F-A6A3ED23879D}"/>
              </a:ext>
            </a:extLst>
          </p:cNvPr>
          <p:cNvSpPr/>
          <p:nvPr/>
        </p:nvSpPr>
        <p:spPr>
          <a:xfrm>
            <a:off x="7051881" y="136525"/>
            <a:ext cx="5140119" cy="7141028"/>
          </a:xfrm>
          <a:prstGeom prst="mathMultiply">
            <a:avLst>
              <a:gd name="adj1" fmla="val 108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2C3AD6-9675-6638-4C94-050AE59EF13B}"/>
              </a:ext>
            </a:extLst>
          </p:cNvPr>
          <p:cNvSpPr txBox="1"/>
          <p:nvPr/>
        </p:nvSpPr>
        <p:spPr>
          <a:xfrm>
            <a:off x="4613302" y="2845810"/>
            <a:ext cx="31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 de neurones (PointNet)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06BCAD-9137-8063-A83B-2AF8D244E000}"/>
              </a:ext>
            </a:extLst>
          </p:cNvPr>
          <p:cNvSpPr/>
          <p:nvPr/>
        </p:nvSpPr>
        <p:spPr>
          <a:xfrm>
            <a:off x="-174170" y="1364343"/>
            <a:ext cx="12540342" cy="46155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Police, capture d’écran, nombre&#10;&#10;Le contenu généré par l’IA peut être incorrect.">
            <a:extLst>
              <a:ext uri="{FF2B5EF4-FFF2-40B4-BE49-F238E27FC236}">
                <a16:creationId xmlns:a16="http://schemas.microsoft.com/office/drawing/2014/main" id="{8B43A745-B8DE-F31E-3F09-D0CBC2CD56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6" t="2604" r="1572" b="1676"/>
          <a:stretch>
            <a:fillRect/>
          </a:stretch>
        </p:blipFill>
        <p:spPr>
          <a:xfrm>
            <a:off x="2862263" y="2357438"/>
            <a:ext cx="5555456" cy="2655094"/>
          </a:xfrm>
          <a:prstGeom prst="roundRect">
            <a:avLst>
              <a:gd name="adj" fmla="val 8894"/>
            </a:avLst>
          </a:prstGeom>
        </p:spPr>
      </p:pic>
    </p:spTree>
    <p:extLst>
      <p:ext uri="{BB962C8B-B14F-4D97-AF65-F5344CB8AC3E}">
        <p14:creationId xmlns:p14="http://schemas.microsoft.com/office/powerpoint/2010/main" val="200511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DF3724-92A5-72B2-9828-CBC805C0AE47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CFBF19-B9D6-30D8-6498-90E2D812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3B2CCE-0097-2B96-F9B1-18FABA784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894679-33A9-0355-3BD7-AC4A90F14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CE9617-FB38-3633-413D-279C800E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32698-BD3D-ECEE-37A0-56EBB2D2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78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DE01-43B7-AA6B-C730-2006897DD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49CBB6-B61A-ED59-552B-37CF99AE5404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04D714-88B7-AE74-8D99-02DA361B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A38058-F558-FEAF-340A-7C595090D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DF81E5-8941-DF79-3D73-71E59197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60FD53-B8DD-3492-0A9F-279DEDF3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7E2F2-CD60-9C07-F32B-5CE5B627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37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907B56-4344-9820-C3EB-88CCC3E9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Explication du problème : Pourquoi PointNet n’est pas invariant et équivariant</a:t>
            </a:r>
          </a:p>
        </p:txBody>
      </p:sp>
      <p:pic>
        <p:nvPicPr>
          <p:cNvPr id="8" name="Espace réservé du contenu 7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CA8FACA5-0C0F-14DC-01CA-B457804F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53" y="3429000"/>
            <a:ext cx="9196849" cy="2502628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BC2E90-8709-57CC-B63E-25945AB9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7B51A2-D6A7-23C8-8A09-BE2CF318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8B5140-63CB-BB75-46E6-D40A04A4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21</a:t>
            </a:fld>
            <a:endParaRPr lang="fr-FR"/>
          </a:p>
        </p:txBody>
      </p:sp>
      <p:pic>
        <p:nvPicPr>
          <p:cNvPr id="18" name="Image 17" descr="Une image contenant texte, Police, blanc, ligne&#10;&#10;Le contenu généré par l’IA peut être incorrect.">
            <a:extLst>
              <a:ext uri="{FF2B5EF4-FFF2-40B4-BE49-F238E27FC236}">
                <a16:creationId xmlns:a16="http://schemas.microsoft.com/office/drawing/2014/main" id="{0E747D73-5B16-3722-6505-48FDEAFC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53" y="2222737"/>
            <a:ext cx="6273948" cy="1025288"/>
          </a:xfrm>
          <a:prstGeom prst="rect">
            <a:avLst/>
          </a:prstGeom>
        </p:spPr>
      </p:pic>
      <p:pic>
        <p:nvPicPr>
          <p:cNvPr id="25" name="Image 24" descr="Une image contenant texte, Police, lign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E40BF3F8-CE5F-5A84-0FDF-E4DCE1D4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52" y="1288537"/>
            <a:ext cx="3446289" cy="84118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21B10A2-D5DB-7059-F8F3-44A6BAFBA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4" y="1502860"/>
            <a:ext cx="5357996" cy="35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1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22317-B242-D358-3D95-5D5A3880C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B7320-96B1-9BBD-2FED-3EA6C0EF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Explication du problème : Pourquoi PointNet n’est pas invariant et équivariant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203ED-5731-2014-26B8-4A623BF8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D98429-476E-358D-946F-07E13A53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43FC2A-7A66-ADE2-437E-9E87DCD5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22</a:t>
            </a:fld>
            <a:endParaRPr lang="fr-FR"/>
          </a:p>
        </p:txBody>
      </p:sp>
      <p:pic>
        <p:nvPicPr>
          <p:cNvPr id="18" name="Image 17" descr="Une image contenant texte, Police, blanc, ligne&#10;&#10;Le contenu généré par l’IA peut être incorrect.">
            <a:extLst>
              <a:ext uri="{FF2B5EF4-FFF2-40B4-BE49-F238E27FC236}">
                <a16:creationId xmlns:a16="http://schemas.microsoft.com/office/drawing/2014/main" id="{B8D8E14E-187B-9ED1-DE38-7313078E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53" y="2222737"/>
            <a:ext cx="6273948" cy="1025288"/>
          </a:xfrm>
          <a:prstGeom prst="rect">
            <a:avLst/>
          </a:prstGeom>
        </p:spPr>
      </p:pic>
      <p:pic>
        <p:nvPicPr>
          <p:cNvPr id="12" name="Image 11" descr="Une image contenant texte, Polic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3C635AD7-12AD-4528-03CA-90371956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2" y="3608550"/>
            <a:ext cx="11220295" cy="1960913"/>
          </a:xfrm>
          <a:prstGeom prst="rect">
            <a:avLst/>
          </a:prstGeom>
        </p:spPr>
      </p:pic>
      <p:pic>
        <p:nvPicPr>
          <p:cNvPr id="14" name="Image 13" descr="Une image contenant texte, Police, ligne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04E684D3-C5BA-CDDA-82C5-13BBAD21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52" y="1288537"/>
            <a:ext cx="3446289" cy="8411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262613D-6451-6036-A5A7-DEC7BD4B7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54" y="1502860"/>
            <a:ext cx="5357996" cy="350142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AC0B382-488B-4DFD-7D64-0F9CB553CE1B}"/>
              </a:ext>
            </a:extLst>
          </p:cNvPr>
          <p:cNvSpPr/>
          <p:nvPr/>
        </p:nvSpPr>
        <p:spPr>
          <a:xfrm>
            <a:off x="8610600" y="5312664"/>
            <a:ext cx="2831111" cy="7288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C00000"/>
                </a:solidFill>
              </a:rPr>
              <a:t>PointNet n’est pas équivariant ni invariant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2DED6A3-94DA-EEFC-64EA-C5304A1605D0}"/>
              </a:ext>
            </a:extLst>
          </p:cNvPr>
          <p:cNvSpPr/>
          <p:nvPr/>
        </p:nvSpPr>
        <p:spPr>
          <a:xfrm>
            <a:off x="6984122" y="5352823"/>
            <a:ext cx="1475233" cy="6485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220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8DEE9-8AF4-8968-F233-E3EA412E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Contre-exemple PointNet non invariant</a:t>
            </a:r>
          </a:p>
        </p:txBody>
      </p:sp>
      <p:pic>
        <p:nvPicPr>
          <p:cNvPr id="9" name="Espace réservé du contenu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C9E074C6-8837-7D09-FD72-E2F985357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053" y="1252538"/>
            <a:ext cx="8559893" cy="4662487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3F3593D-0710-57D4-6B06-E8A72EEE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41E105-0918-322E-ACE4-58AF3525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BCBBAC-6E39-B8E2-C2F3-52CAAE67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45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5BEE3-C452-4DDD-E648-D715246D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B95E4A-7AC7-CDD6-70EE-F1B90700397E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FE6B29-1B91-B81F-FE21-A1B16009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6A3915-E204-3F14-5FC2-B4C1DF15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AAFA27-534A-ADCC-7095-B0523FD6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EFBEAE-7082-4266-EB6A-F69DF606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793C0-308C-38BB-C036-F64EBD91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84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F6D761-0CD6-098D-83C4-AAD1C66A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au problème : les neurones vectoriels</a:t>
            </a:r>
          </a:p>
        </p:txBody>
      </p:sp>
      <p:pic>
        <p:nvPicPr>
          <p:cNvPr id="8" name="Espace réservé du contenu 7" descr="Une image contenant ligne, capture d’écran, jaune, diagramme&#10;&#10;Le contenu généré par l’IA peut être incorrect.">
            <a:extLst>
              <a:ext uri="{FF2B5EF4-FFF2-40B4-BE49-F238E27FC236}">
                <a16:creationId xmlns:a16="http://schemas.microsoft.com/office/drawing/2014/main" id="{0002E8E1-92A0-255A-BC7D-2839EBED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193"/>
          <a:stretch>
            <a:fillRect/>
          </a:stretch>
        </p:blipFill>
        <p:spPr>
          <a:xfrm>
            <a:off x="726975" y="3438719"/>
            <a:ext cx="4485386" cy="139618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CE6B5E-569C-52AC-B4BB-AF137141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2AA3F0-D74B-594B-00FD-243CD5CAB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475A72-D6E0-8EFB-AF6A-9C834073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25</a:t>
            </a:fld>
            <a:endParaRPr lang="fr-FR"/>
          </a:p>
        </p:txBody>
      </p:sp>
      <p:pic>
        <p:nvPicPr>
          <p:cNvPr id="10" name="Image 9" descr="Une image contenant croquis, conception&#10;&#10;Le contenu généré par l’IA peut être incorrect.">
            <a:extLst>
              <a:ext uri="{FF2B5EF4-FFF2-40B4-BE49-F238E27FC236}">
                <a16:creationId xmlns:a16="http://schemas.microsoft.com/office/drawing/2014/main" id="{58AA1C1D-C689-AACA-985D-428A6158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248"/>
          <a:stretch>
            <a:fillRect/>
          </a:stretch>
        </p:blipFill>
        <p:spPr>
          <a:xfrm>
            <a:off x="645459" y="2644966"/>
            <a:ext cx="1333686" cy="3885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C7A5601-8469-18A3-F03B-07E55CC3774B}"/>
              </a:ext>
            </a:extLst>
          </p:cNvPr>
          <p:cNvSpPr txBox="1"/>
          <p:nvPr/>
        </p:nvSpPr>
        <p:spPr>
          <a:xfrm>
            <a:off x="173373" y="1770469"/>
            <a:ext cx="279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neurone classique </a:t>
            </a:r>
          </a:p>
          <a:p>
            <a:pPr algn="ctr"/>
            <a:r>
              <a:rPr lang="fr-FR" dirty="0"/>
              <a:t>(un neurone « scalaire »)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8B4E876-DB86-4BBE-AEBB-F1A7530784DD}"/>
              </a:ext>
            </a:extLst>
          </p:cNvPr>
          <p:cNvSpPr txBox="1"/>
          <p:nvPr/>
        </p:nvSpPr>
        <p:spPr>
          <a:xfrm>
            <a:off x="2969668" y="1908968"/>
            <a:ext cx="279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neurone vectoriel (nv) </a:t>
            </a:r>
          </a:p>
        </p:txBody>
      </p:sp>
      <p:pic>
        <p:nvPicPr>
          <p:cNvPr id="18" name="Image 17" descr="Une image contenant Police, Graphique, symbole, clipart&#10;&#10;Le contenu généré par l’IA peut être incorrect.">
            <a:extLst>
              <a:ext uri="{FF2B5EF4-FFF2-40B4-BE49-F238E27FC236}">
                <a16:creationId xmlns:a16="http://schemas.microsoft.com/office/drawing/2014/main" id="{85CA0DF2-76D9-8974-44FD-9F9FC03880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927"/>
          <a:stretch>
            <a:fillRect/>
          </a:stretch>
        </p:blipFill>
        <p:spPr>
          <a:xfrm>
            <a:off x="3588870" y="2555299"/>
            <a:ext cx="1505160" cy="478233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E628596C-4BA8-46A4-4352-D22A5BAEE252}"/>
              </a:ext>
            </a:extLst>
          </p:cNvPr>
          <p:cNvGrpSpPr/>
          <p:nvPr/>
        </p:nvGrpSpPr>
        <p:grpSpPr>
          <a:xfrm>
            <a:off x="788194" y="3465019"/>
            <a:ext cx="3105150" cy="467519"/>
            <a:chOff x="1026319" y="2925762"/>
            <a:chExt cx="3105150" cy="467519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6DDA27E0-9B54-FE98-031A-A7C95F4DBB53}"/>
                </a:ext>
              </a:extLst>
            </p:cNvPr>
            <p:cNvSpPr/>
            <p:nvPr/>
          </p:nvSpPr>
          <p:spPr>
            <a:xfrm>
              <a:off x="1026319" y="2926556"/>
              <a:ext cx="485776" cy="46672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E5780908-1D3E-3928-7DF1-8DFB8BB6D625}"/>
                </a:ext>
              </a:extLst>
            </p:cNvPr>
            <p:cNvSpPr/>
            <p:nvPr/>
          </p:nvSpPr>
          <p:spPr>
            <a:xfrm>
              <a:off x="3031331" y="2925762"/>
              <a:ext cx="1100138" cy="46672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70833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022A-793D-B8A2-8635-506E8AA6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E2A83-F528-1F13-AC4D-144BB839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 au problème : les neurones vectoriels</a:t>
            </a:r>
          </a:p>
        </p:txBody>
      </p:sp>
      <p:pic>
        <p:nvPicPr>
          <p:cNvPr id="8" name="Espace réservé du contenu 7" descr="Une image contenant ligne, capture d’écran, jaune, diagramme&#10;&#10;Le contenu généré par l’IA peut être incorrect.">
            <a:extLst>
              <a:ext uri="{FF2B5EF4-FFF2-40B4-BE49-F238E27FC236}">
                <a16:creationId xmlns:a16="http://schemas.microsoft.com/office/drawing/2014/main" id="{9DB6D73A-6AFF-74D6-44D6-D0D2EEAD0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8193"/>
          <a:stretch>
            <a:fillRect/>
          </a:stretch>
        </p:blipFill>
        <p:spPr>
          <a:xfrm>
            <a:off x="726975" y="3438719"/>
            <a:ext cx="4485386" cy="1396180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489AFE-9957-3EE3-952B-E4102F03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E8C8A4-7B04-8DB9-69D8-5B0EB58C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1B8E34-6A17-BD02-55D4-6887374E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26</a:t>
            </a:fld>
            <a:endParaRPr lang="fr-FR"/>
          </a:p>
        </p:txBody>
      </p:sp>
      <p:pic>
        <p:nvPicPr>
          <p:cNvPr id="10" name="Image 9" descr="Une image contenant croquis, conception&#10;&#10;Le contenu généré par l’IA peut être incorrect.">
            <a:extLst>
              <a:ext uri="{FF2B5EF4-FFF2-40B4-BE49-F238E27FC236}">
                <a16:creationId xmlns:a16="http://schemas.microsoft.com/office/drawing/2014/main" id="{B38C143E-6CF2-E034-731F-898AF723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248"/>
          <a:stretch>
            <a:fillRect/>
          </a:stretch>
        </p:blipFill>
        <p:spPr>
          <a:xfrm>
            <a:off x="645459" y="2644966"/>
            <a:ext cx="1333686" cy="38856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A18AB59-AED9-B097-CC94-6CD06F90DB77}"/>
              </a:ext>
            </a:extLst>
          </p:cNvPr>
          <p:cNvSpPr txBox="1"/>
          <p:nvPr/>
        </p:nvSpPr>
        <p:spPr>
          <a:xfrm>
            <a:off x="173373" y="1770469"/>
            <a:ext cx="279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neurone classique </a:t>
            </a:r>
          </a:p>
          <a:p>
            <a:pPr algn="ctr"/>
            <a:r>
              <a:rPr lang="fr-FR" dirty="0"/>
              <a:t>(un neurone « scalaire »)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8A24BAD-8EE8-B4BD-2F4B-118D44138425}"/>
              </a:ext>
            </a:extLst>
          </p:cNvPr>
          <p:cNvSpPr txBox="1"/>
          <p:nvPr/>
        </p:nvSpPr>
        <p:spPr>
          <a:xfrm>
            <a:off x="2969668" y="1908968"/>
            <a:ext cx="279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neurone vectoriel (nv) </a:t>
            </a:r>
          </a:p>
        </p:txBody>
      </p:sp>
      <p:pic>
        <p:nvPicPr>
          <p:cNvPr id="18" name="Image 17" descr="Une image contenant Police, Graphique, symbole, clipart&#10;&#10;Le contenu généré par l’IA peut être incorrect.">
            <a:extLst>
              <a:ext uri="{FF2B5EF4-FFF2-40B4-BE49-F238E27FC236}">
                <a16:creationId xmlns:a16="http://schemas.microsoft.com/office/drawing/2014/main" id="{D2A55772-9AC7-496F-7106-6BF31D5C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927"/>
          <a:stretch>
            <a:fillRect/>
          </a:stretch>
        </p:blipFill>
        <p:spPr>
          <a:xfrm>
            <a:off x="3588870" y="2555299"/>
            <a:ext cx="1505160" cy="478233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15635925-746D-BDBD-6048-C17309DB0C2E}"/>
              </a:ext>
            </a:extLst>
          </p:cNvPr>
          <p:cNvGrpSpPr/>
          <p:nvPr/>
        </p:nvGrpSpPr>
        <p:grpSpPr>
          <a:xfrm>
            <a:off x="788194" y="3465019"/>
            <a:ext cx="3105150" cy="467519"/>
            <a:chOff x="1026319" y="2925762"/>
            <a:chExt cx="3105150" cy="467519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E3ABFAB-5AC8-9D91-BD88-09B1BAD8672D}"/>
                </a:ext>
              </a:extLst>
            </p:cNvPr>
            <p:cNvSpPr/>
            <p:nvPr/>
          </p:nvSpPr>
          <p:spPr>
            <a:xfrm>
              <a:off x="1026319" y="2926556"/>
              <a:ext cx="485776" cy="46672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E133AD7-DB11-FB0D-0DF4-CA487C918C9F}"/>
                </a:ext>
              </a:extLst>
            </p:cNvPr>
            <p:cNvSpPr/>
            <p:nvPr/>
          </p:nvSpPr>
          <p:spPr>
            <a:xfrm>
              <a:off x="3031331" y="2925762"/>
              <a:ext cx="1100138" cy="46672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DD89ED69-4334-AEB9-C87F-93C01E1DC9C0}"/>
              </a:ext>
            </a:extLst>
          </p:cNvPr>
          <p:cNvSpPr txBox="1"/>
          <p:nvPr/>
        </p:nvSpPr>
        <p:spPr>
          <a:xfrm>
            <a:off x="6263737" y="2781918"/>
            <a:ext cx="2767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Chaque nv  aura C canaux</a:t>
            </a:r>
          </a:p>
          <a:p>
            <a:pPr algn="ctr"/>
            <a:r>
              <a:rPr lang="fr-FR" dirty="0"/>
              <a:t>1 canal = 1 </a:t>
            </a:r>
            <a:r>
              <a:rPr lang="fr-FR" dirty="0" err="1"/>
              <a:t>feature</a:t>
            </a:r>
            <a:r>
              <a:rPr lang="fr-FR" dirty="0"/>
              <a:t> du </a:t>
            </a:r>
            <a:r>
              <a:rPr lang="fr-FR" dirty="0" err="1"/>
              <a:t>vn</a:t>
            </a:r>
            <a:endParaRPr lang="fr-FR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7D4067B-C17D-C7C8-6A84-C49691A12BA9}"/>
              </a:ext>
            </a:extLst>
          </p:cNvPr>
          <p:cNvCxnSpPr>
            <a:cxnSpLocks/>
          </p:cNvCxnSpPr>
          <p:nvPr/>
        </p:nvCxnSpPr>
        <p:spPr>
          <a:xfrm flipV="1">
            <a:off x="6004088" y="1262637"/>
            <a:ext cx="0" cy="479526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age 28" descr="Une image contenant Police, blanc, symbole, typographie&#10;&#10;Le contenu généré par l’IA peut être incorrect.">
            <a:extLst>
              <a:ext uri="{FF2B5EF4-FFF2-40B4-BE49-F238E27FC236}">
                <a16:creationId xmlns:a16="http://schemas.microsoft.com/office/drawing/2014/main" id="{909EC187-AE24-CE2A-CFF9-5F2CCB53B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8113" y="2899963"/>
            <a:ext cx="1628279" cy="528286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F0AFB824-8AA9-A098-F271-0E2AD96864FA}"/>
              </a:ext>
            </a:extLst>
          </p:cNvPr>
          <p:cNvSpPr/>
          <p:nvPr/>
        </p:nvSpPr>
        <p:spPr>
          <a:xfrm>
            <a:off x="9041055" y="2817788"/>
            <a:ext cx="1337058" cy="6485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D490C9D-CAE5-60FB-6ECC-8BB0C84EE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372" y="3985111"/>
            <a:ext cx="1552575" cy="34114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E40F4FA-8BCC-2D68-A1DB-D8C998900E37}"/>
              </a:ext>
            </a:extLst>
          </p:cNvPr>
          <p:cNvSpPr txBox="1"/>
          <p:nvPr/>
        </p:nvSpPr>
        <p:spPr>
          <a:xfrm>
            <a:off x="6045200" y="3974181"/>
            <a:ext cx="294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L’action d’une rotation sur V 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CF15ADA-07FD-5CA2-F641-5CB1F1621500}"/>
              </a:ext>
            </a:extLst>
          </p:cNvPr>
          <p:cNvSpPr/>
          <p:nvPr/>
        </p:nvSpPr>
        <p:spPr>
          <a:xfrm>
            <a:off x="9060443" y="3831406"/>
            <a:ext cx="1337058" cy="64856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202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81271-CAD7-88E9-ECCD-8C1F62F9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F16EC6-B806-7EF4-884E-0593DC3FA7EA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D30CD9-4338-6E28-A963-FA71381D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2B30DB-0D2D-478F-1F10-EE932AF4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B1ADEF-0F2C-806A-13C1-1BD0E3E8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A78567-AA83-3CD8-272B-50A0BC2C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983297-ABAF-38A4-3337-28E935B1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953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DD651455-36B5-89AC-AC7F-F27D98D2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5136" y="2252053"/>
            <a:ext cx="1089315" cy="43250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49A1AB7-1D1A-0752-9E75-74C8FE6C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simplifiée du réseau de neurones vectoriels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B70F78-A1B8-B147-0FC7-F293CE316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925E68-D365-ECE3-F5D0-7BE3260D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840078-964E-AC40-35F9-9BDB670F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28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2E463515-42DD-81F2-E0F1-F7430AE832F1}"/>
              </a:ext>
            </a:extLst>
          </p:cNvPr>
          <p:cNvGrpSpPr/>
          <p:nvPr/>
        </p:nvGrpSpPr>
        <p:grpSpPr>
          <a:xfrm>
            <a:off x="244304" y="1338512"/>
            <a:ext cx="1731382" cy="3076576"/>
            <a:chOff x="244304" y="1328547"/>
            <a:chExt cx="1731382" cy="3076576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D3CEA785-A6B3-1CA3-1D5C-7CAF0581A64A}"/>
                </a:ext>
              </a:extLst>
            </p:cNvPr>
            <p:cNvSpPr/>
            <p:nvPr/>
          </p:nvSpPr>
          <p:spPr>
            <a:xfrm>
              <a:off x="244304" y="132854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EDAAAB2-9AB7-D572-D16A-6F1AB3E6B6B5}"/>
                </a:ext>
              </a:extLst>
            </p:cNvPr>
            <p:cNvSpPr/>
            <p:nvPr/>
          </p:nvSpPr>
          <p:spPr>
            <a:xfrm>
              <a:off x="348316" y="1429709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4E049A28-F7E0-F8B6-A7DC-65E832D97A52}"/>
                </a:ext>
              </a:extLst>
            </p:cNvPr>
            <p:cNvSpPr/>
            <p:nvPr/>
          </p:nvSpPr>
          <p:spPr>
            <a:xfrm>
              <a:off x="348315" y="3113335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2261D99-F6C1-24DA-0D3A-85DDD69C5B7B}"/>
              </a:ext>
            </a:extLst>
          </p:cNvPr>
          <p:cNvGrpSpPr/>
          <p:nvPr/>
        </p:nvGrpSpPr>
        <p:grpSpPr>
          <a:xfrm>
            <a:off x="2248188" y="1338512"/>
            <a:ext cx="1731382" cy="3076576"/>
            <a:chOff x="2248188" y="1348477"/>
            <a:chExt cx="1731382" cy="307657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41B3159-83D8-1CE5-6E2A-EA6810956EFF}"/>
                </a:ext>
              </a:extLst>
            </p:cNvPr>
            <p:cNvSpPr/>
            <p:nvPr/>
          </p:nvSpPr>
          <p:spPr>
            <a:xfrm>
              <a:off x="2248188" y="134847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52A60039-0A52-0DB7-2782-2BAD17A764C3}"/>
                </a:ext>
              </a:extLst>
            </p:cNvPr>
            <p:cNvSpPr/>
            <p:nvPr/>
          </p:nvSpPr>
          <p:spPr>
            <a:xfrm>
              <a:off x="2383766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53281877-D056-9767-C6AB-AC82AAB5FD17}"/>
                </a:ext>
              </a:extLst>
            </p:cNvPr>
            <p:cNvSpPr/>
            <p:nvPr/>
          </p:nvSpPr>
          <p:spPr>
            <a:xfrm>
              <a:off x="2351743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4BF09721-6D7A-090A-784C-150996455F5E}"/>
              </a:ext>
            </a:extLst>
          </p:cNvPr>
          <p:cNvSpPr txBox="1"/>
          <p:nvPr/>
        </p:nvSpPr>
        <p:spPr>
          <a:xfrm>
            <a:off x="1771233" y="4858250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fois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AA83AC14-DC50-6B18-9AED-EF6110B3B27A}"/>
              </a:ext>
            </a:extLst>
          </p:cNvPr>
          <p:cNvSpPr/>
          <p:nvPr/>
        </p:nvSpPr>
        <p:spPr>
          <a:xfrm rot="16200000">
            <a:off x="1851294" y="2412058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635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CFA8-3EEA-666C-97B0-C3FAB66C2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4570BA79-0CF7-0C30-3607-ACF1FFB6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3186" y="2335756"/>
            <a:ext cx="974185" cy="5766016"/>
          </a:xfrm>
          <a:prstGeom prst="rect">
            <a:avLst/>
          </a:prstGeom>
        </p:spPr>
      </p:pic>
      <p:pic>
        <p:nvPicPr>
          <p:cNvPr id="26" name="Image 25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5A65E624-CE35-8825-2E1E-2A9796CD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5136" y="2252053"/>
            <a:ext cx="1089315" cy="43250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B28069-2DAA-5281-C410-D40D625E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simplifiée du réseau de neurones vectoriels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F76C3D-DF64-A176-6ED2-7EDC69C8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97F031-FF8A-E09C-F1C3-B040E3C06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2CA7E5-0EE2-7CE8-0E98-B6F700C6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29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F9B2DA4-425C-5534-151E-CE558C77F842}"/>
              </a:ext>
            </a:extLst>
          </p:cNvPr>
          <p:cNvGrpSpPr/>
          <p:nvPr/>
        </p:nvGrpSpPr>
        <p:grpSpPr>
          <a:xfrm>
            <a:off x="244304" y="1338512"/>
            <a:ext cx="1731382" cy="3076576"/>
            <a:chOff x="244304" y="1328547"/>
            <a:chExt cx="1731382" cy="3076576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8E43916B-24F6-B0A1-20DD-B8764647998F}"/>
                </a:ext>
              </a:extLst>
            </p:cNvPr>
            <p:cNvSpPr/>
            <p:nvPr/>
          </p:nvSpPr>
          <p:spPr>
            <a:xfrm>
              <a:off x="244304" y="132854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30044DB-46D2-DE0D-9783-6D580A582B20}"/>
                </a:ext>
              </a:extLst>
            </p:cNvPr>
            <p:cNvSpPr/>
            <p:nvPr/>
          </p:nvSpPr>
          <p:spPr>
            <a:xfrm>
              <a:off x="348316" y="1429709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D15E616-4F3E-9114-3580-2DF8207F1E5D}"/>
                </a:ext>
              </a:extLst>
            </p:cNvPr>
            <p:cNvSpPr/>
            <p:nvPr/>
          </p:nvSpPr>
          <p:spPr>
            <a:xfrm>
              <a:off x="348315" y="3113335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567D296-1625-7B76-F1FF-3A6F4DB6BAA5}"/>
              </a:ext>
            </a:extLst>
          </p:cNvPr>
          <p:cNvSpPr/>
          <p:nvPr/>
        </p:nvSpPr>
        <p:spPr>
          <a:xfrm>
            <a:off x="4448576" y="2286250"/>
            <a:ext cx="1031952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Pooling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16CAEA3-D7C6-5716-72CD-2A548BE6CAE4}"/>
              </a:ext>
            </a:extLst>
          </p:cNvPr>
          <p:cNvGrpSpPr/>
          <p:nvPr/>
        </p:nvGrpSpPr>
        <p:grpSpPr>
          <a:xfrm>
            <a:off x="2248188" y="1338512"/>
            <a:ext cx="1731382" cy="3076576"/>
            <a:chOff x="2248188" y="1348477"/>
            <a:chExt cx="1731382" cy="307657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0DD5792-47FE-B026-5503-70CAA3B80F61}"/>
                </a:ext>
              </a:extLst>
            </p:cNvPr>
            <p:cNvSpPr/>
            <p:nvPr/>
          </p:nvSpPr>
          <p:spPr>
            <a:xfrm>
              <a:off x="2248188" y="134847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1F4D7E7-F485-00DB-3487-39BB7246B8FE}"/>
                </a:ext>
              </a:extLst>
            </p:cNvPr>
            <p:cNvSpPr/>
            <p:nvPr/>
          </p:nvSpPr>
          <p:spPr>
            <a:xfrm>
              <a:off x="2383766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9D17A6AC-285C-CE6C-3422-F5DA3A3A6701}"/>
                </a:ext>
              </a:extLst>
            </p:cNvPr>
            <p:cNvSpPr/>
            <p:nvPr/>
          </p:nvSpPr>
          <p:spPr>
            <a:xfrm>
              <a:off x="2351743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E9BA3DE1-274C-242F-5BC2-60A47EEB0BD4}"/>
              </a:ext>
            </a:extLst>
          </p:cNvPr>
          <p:cNvSpPr txBox="1"/>
          <p:nvPr/>
        </p:nvSpPr>
        <p:spPr>
          <a:xfrm>
            <a:off x="1771233" y="4858250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fois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F4270A7-FA36-741D-375A-3999FF859146}"/>
              </a:ext>
            </a:extLst>
          </p:cNvPr>
          <p:cNvSpPr txBox="1"/>
          <p:nvPr/>
        </p:nvSpPr>
        <p:spPr>
          <a:xfrm>
            <a:off x="2467673" y="5663073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n’ fois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B7EA9A28-7EFE-F335-725D-30C0C837A49E}"/>
              </a:ext>
            </a:extLst>
          </p:cNvPr>
          <p:cNvSpPr/>
          <p:nvPr/>
        </p:nvSpPr>
        <p:spPr>
          <a:xfrm rot="16200000">
            <a:off x="1851294" y="2412058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04EF6B49-F015-7A9D-181F-49D6353EE460}"/>
              </a:ext>
            </a:extLst>
          </p:cNvPr>
          <p:cNvSpPr/>
          <p:nvPr/>
        </p:nvSpPr>
        <p:spPr>
          <a:xfrm rot="16200000">
            <a:off x="3795236" y="2421685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83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C4C88-F902-17DB-BE2F-C726C8156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6158D5-ED32-8D83-7036-1AD5FCFBCC32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09F12F-6250-37CE-7C40-17C44B23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2DD12-C275-20FB-AE76-A85F7B32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7404F-C2E0-AC44-3012-33A632BA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9916B7-0AF2-24E6-FE96-208F8190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98F169-47FA-5C93-05F1-01743102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406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6AEF-6FED-B525-8B1F-6D6C3C61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B13EA431-9F15-6E69-3322-EC8D3994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3186" y="2335756"/>
            <a:ext cx="974185" cy="5766016"/>
          </a:xfrm>
          <a:prstGeom prst="rect">
            <a:avLst/>
          </a:prstGeom>
        </p:spPr>
      </p:pic>
      <p:pic>
        <p:nvPicPr>
          <p:cNvPr id="26" name="Image 25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6C48EDC7-A3E5-2287-8F1E-46C2329C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5136" y="2252053"/>
            <a:ext cx="1089315" cy="43250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E4267C-15EF-989D-BF3F-A253C041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simplifiée du réseau de neurones vectoriels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CFF4C6-7EEF-9F5F-AE42-ABD0F78B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896A51-D263-8399-C88E-67D4562F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3E251A-8AAD-C573-70BD-719B1C07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30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6B0EBB5-F18E-1C37-3220-E2D4C514E8AA}"/>
              </a:ext>
            </a:extLst>
          </p:cNvPr>
          <p:cNvGrpSpPr/>
          <p:nvPr/>
        </p:nvGrpSpPr>
        <p:grpSpPr>
          <a:xfrm>
            <a:off x="244304" y="1338512"/>
            <a:ext cx="1731382" cy="3076576"/>
            <a:chOff x="244304" y="1328547"/>
            <a:chExt cx="1731382" cy="3076576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1F12FEB2-3029-CA8D-81D0-DE0E1F14D1E5}"/>
                </a:ext>
              </a:extLst>
            </p:cNvPr>
            <p:cNvSpPr/>
            <p:nvPr/>
          </p:nvSpPr>
          <p:spPr>
            <a:xfrm>
              <a:off x="244304" y="132854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D8D7A9E-FCC1-EFB2-5A1B-81220EB03DBF}"/>
                </a:ext>
              </a:extLst>
            </p:cNvPr>
            <p:cNvSpPr/>
            <p:nvPr/>
          </p:nvSpPr>
          <p:spPr>
            <a:xfrm>
              <a:off x="348316" y="1429709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A32E18C-1DB6-47B3-F9D2-EAEC7580F0F6}"/>
                </a:ext>
              </a:extLst>
            </p:cNvPr>
            <p:cNvSpPr/>
            <p:nvPr/>
          </p:nvSpPr>
          <p:spPr>
            <a:xfrm>
              <a:off x="348315" y="3113335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3A1D119-2113-7C71-9B61-7DD1A8B60001}"/>
              </a:ext>
            </a:extLst>
          </p:cNvPr>
          <p:cNvSpPr/>
          <p:nvPr/>
        </p:nvSpPr>
        <p:spPr>
          <a:xfrm>
            <a:off x="4448576" y="2286250"/>
            <a:ext cx="1031952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Pooling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3B0E215-4646-306E-81BD-2515DFA7A05A}"/>
              </a:ext>
            </a:extLst>
          </p:cNvPr>
          <p:cNvGrpSpPr/>
          <p:nvPr/>
        </p:nvGrpSpPr>
        <p:grpSpPr>
          <a:xfrm>
            <a:off x="2248188" y="1338512"/>
            <a:ext cx="1731382" cy="3076576"/>
            <a:chOff x="2248188" y="1348477"/>
            <a:chExt cx="1731382" cy="307657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E5E21AC-53CE-1DA6-FF71-7C77C5D11AAB}"/>
                </a:ext>
              </a:extLst>
            </p:cNvPr>
            <p:cNvSpPr/>
            <p:nvPr/>
          </p:nvSpPr>
          <p:spPr>
            <a:xfrm>
              <a:off x="2248188" y="134847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A465A07A-8164-0358-B275-D4722D9FDC25}"/>
                </a:ext>
              </a:extLst>
            </p:cNvPr>
            <p:cNvSpPr/>
            <p:nvPr/>
          </p:nvSpPr>
          <p:spPr>
            <a:xfrm>
              <a:off x="2383766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54AF0748-F50C-4D8A-EA88-101DB1B233E0}"/>
                </a:ext>
              </a:extLst>
            </p:cNvPr>
            <p:cNvSpPr/>
            <p:nvPr/>
          </p:nvSpPr>
          <p:spPr>
            <a:xfrm>
              <a:off x="2351743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4078CD0-8A94-BBAB-EB3B-5EF4B082D0CA}"/>
              </a:ext>
            </a:extLst>
          </p:cNvPr>
          <p:cNvGrpSpPr/>
          <p:nvPr/>
        </p:nvGrpSpPr>
        <p:grpSpPr>
          <a:xfrm>
            <a:off x="5851187" y="1338512"/>
            <a:ext cx="1731382" cy="3076576"/>
            <a:chOff x="5851187" y="1345302"/>
            <a:chExt cx="1731382" cy="307657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71ADA2D-3D23-F60A-C7BF-91F6373A12B4}"/>
                </a:ext>
              </a:extLst>
            </p:cNvPr>
            <p:cNvSpPr/>
            <p:nvPr/>
          </p:nvSpPr>
          <p:spPr>
            <a:xfrm>
              <a:off x="5851187" y="1345302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FF50706D-63E7-320E-21C9-2316C4A31073}"/>
                </a:ext>
              </a:extLst>
            </p:cNvPr>
            <p:cNvSpPr/>
            <p:nvPr/>
          </p:nvSpPr>
          <p:spPr>
            <a:xfrm>
              <a:off x="5983454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6605E7E2-264D-4D44-4309-FF780CF30DFE}"/>
                </a:ext>
              </a:extLst>
            </p:cNvPr>
            <p:cNvSpPr/>
            <p:nvPr/>
          </p:nvSpPr>
          <p:spPr>
            <a:xfrm>
              <a:off x="5951431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4AF3713B-95EF-7C53-2530-21BE093B3784}"/>
              </a:ext>
            </a:extLst>
          </p:cNvPr>
          <p:cNvSpPr txBox="1"/>
          <p:nvPr/>
        </p:nvSpPr>
        <p:spPr>
          <a:xfrm>
            <a:off x="1771233" y="4858250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fois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187C4C8-71EE-023D-A4A2-0C68A25EDEAF}"/>
              </a:ext>
            </a:extLst>
          </p:cNvPr>
          <p:cNvSpPr txBox="1"/>
          <p:nvPr/>
        </p:nvSpPr>
        <p:spPr>
          <a:xfrm>
            <a:off x="2467673" y="5663073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n’ fois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61056D00-B97C-F853-F0BA-31F52C0B486A}"/>
              </a:ext>
            </a:extLst>
          </p:cNvPr>
          <p:cNvSpPr/>
          <p:nvPr/>
        </p:nvSpPr>
        <p:spPr>
          <a:xfrm rot="16200000">
            <a:off x="1851294" y="2412058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AB9EC444-952E-EF8B-52FE-9E449988C620}"/>
              </a:ext>
            </a:extLst>
          </p:cNvPr>
          <p:cNvSpPr/>
          <p:nvPr/>
        </p:nvSpPr>
        <p:spPr>
          <a:xfrm rot="16200000">
            <a:off x="3795236" y="2421685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D24D7815-425B-8247-08AB-216FAD06984B}"/>
              </a:ext>
            </a:extLst>
          </p:cNvPr>
          <p:cNvSpPr/>
          <p:nvPr/>
        </p:nvSpPr>
        <p:spPr>
          <a:xfrm rot="16200000">
            <a:off x="5503587" y="2457428"/>
            <a:ext cx="681414" cy="81881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311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BD273-EBD8-D494-0ACC-D6864CC9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11FEB7BD-775B-9A7B-B5C9-51E2ABB8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3186" y="2335756"/>
            <a:ext cx="974185" cy="5766016"/>
          </a:xfrm>
          <a:prstGeom prst="rect">
            <a:avLst/>
          </a:prstGeom>
        </p:spPr>
      </p:pic>
      <p:pic>
        <p:nvPicPr>
          <p:cNvPr id="26" name="Image 25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76603252-42BC-8FE2-C0DC-E31BB2B3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5136" y="2252053"/>
            <a:ext cx="1089315" cy="43250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63E2D1F-8C48-96E8-171E-28D88F4D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simplifiée du réseau de neurones vectoriels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708BD1-53B4-BE17-9F41-B3F2C76FC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D35140-6B32-3616-C1F2-B1140601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5F0C42-18E5-5C1E-1195-FEEE06F81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31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49E8019-6EBC-C29D-F7B8-35F87F42D7F4}"/>
              </a:ext>
            </a:extLst>
          </p:cNvPr>
          <p:cNvGrpSpPr/>
          <p:nvPr/>
        </p:nvGrpSpPr>
        <p:grpSpPr>
          <a:xfrm>
            <a:off x="244304" y="1338512"/>
            <a:ext cx="1731382" cy="3076576"/>
            <a:chOff x="244304" y="1328547"/>
            <a:chExt cx="1731382" cy="3076576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B15F074-A485-17C2-AAAC-79815DB89973}"/>
                </a:ext>
              </a:extLst>
            </p:cNvPr>
            <p:cNvSpPr/>
            <p:nvPr/>
          </p:nvSpPr>
          <p:spPr>
            <a:xfrm>
              <a:off x="244304" y="132854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317164C-3AA3-DF0C-58DD-596815F89EE8}"/>
                </a:ext>
              </a:extLst>
            </p:cNvPr>
            <p:cNvSpPr/>
            <p:nvPr/>
          </p:nvSpPr>
          <p:spPr>
            <a:xfrm>
              <a:off x="348316" y="1429709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AC3E125-4174-B2AB-F0D1-3A79B53425BA}"/>
                </a:ext>
              </a:extLst>
            </p:cNvPr>
            <p:cNvSpPr/>
            <p:nvPr/>
          </p:nvSpPr>
          <p:spPr>
            <a:xfrm>
              <a:off x="348315" y="3113335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C70B151-7AF7-FA76-F22D-35D972663AA3}"/>
              </a:ext>
            </a:extLst>
          </p:cNvPr>
          <p:cNvSpPr/>
          <p:nvPr/>
        </p:nvSpPr>
        <p:spPr>
          <a:xfrm>
            <a:off x="8066915" y="2286250"/>
            <a:ext cx="1731383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Normalisation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275B59-46F6-25D4-1485-0F7426C9FE79}"/>
              </a:ext>
            </a:extLst>
          </p:cNvPr>
          <p:cNvSpPr/>
          <p:nvPr/>
        </p:nvSpPr>
        <p:spPr>
          <a:xfrm>
            <a:off x="4448576" y="2286250"/>
            <a:ext cx="1031952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Pooling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18FB6C9A-0997-6996-102A-3BAA1C7E8E6A}"/>
              </a:ext>
            </a:extLst>
          </p:cNvPr>
          <p:cNvGrpSpPr/>
          <p:nvPr/>
        </p:nvGrpSpPr>
        <p:grpSpPr>
          <a:xfrm>
            <a:off x="2248188" y="1338512"/>
            <a:ext cx="1731382" cy="3076576"/>
            <a:chOff x="2248188" y="1348477"/>
            <a:chExt cx="1731382" cy="307657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4ED32B4-B6A9-57BD-2244-4F2E3F94A280}"/>
                </a:ext>
              </a:extLst>
            </p:cNvPr>
            <p:cNvSpPr/>
            <p:nvPr/>
          </p:nvSpPr>
          <p:spPr>
            <a:xfrm>
              <a:off x="2248188" y="134847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9BD5798-9E00-EC80-1777-95443A98BA56}"/>
                </a:ext>
              </a:extLst>
            </p:cNvPr>
            <p:cNvSpPr/>
            <p:nvPr/>
          </p:nvSpPr>
          <p:spPr>
            <a:xfrm>
              <a:off x="2383766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093D4C46-86C3-DEC5-D600-277335EA2567}"/>
                </a:ext>
              </a:extLst>
            </p:cNvPr>
            <p:cNvSpPr/>
            <p:nvPr/>
          </p:nvSpPr>
          <p:spPr>
            <a:xfrm>
              <a:off x="2351743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2BD377DF-89E3-8883-B82B-EC23D2620464}"/>
              </a:ext>
            </a:extLst>
          </p:cNvPr>
          <p:cNvGrpSpPr/>
          <p:nvPr/>
        </p:nvGrpSpPr>
        <p:grpSpPr>
          <a:xfrm>
            <a:off x="5851187" y="1338512"/>
            <a:ext cx="1731382" cy="3076576"/>
            <a:chOff x="5851187" y="1345302"/>
            <a:chExt cx="1731382" cy="307657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C1381D4-CCD9-AD97-A502-00F31231FEAB}"/>
                </a:ext>
              </a:extLst>
            </p:cNvPr>
            <p:cNvSpPr/>
            <p:nvPr/>
          </p:nvSpPr>
          <p:spPr>
            <a:xfrm>
              <a:off x="5851187" y="1345302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28C1EED0-E07F-A527-E16C-4DDA45C0172F}"/>
                </a:ext>
              </a:extLst>
            </p:cNvPr>
            <p:cNvSpPr/>
            <p:nvPr/>
          </p:nvSpPr>
          <p:spPr>
            <a:xfrm>
              <a:off x="5983454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CD4D223-11CD-1917-0521-5D520F6CAF36}"/>
                </a:ext>
              </a:extLst>
            </p:cNvPr>
            <p:cNvSpPr/>
            <p:nvPr/>
          </p:nvSpPr>
          <p:spPr>
            <a:xfrm>
              <a:off x="5951431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E8DAEB03-79BA-71FD-15D4-34450CFA3ABE}"/>
              </a:ext>
            </a:extLst>
          </p:cNvPr>
          <p:cNvSpPr txBox="1"/>
          <p:nvPr/>
        </p:nvSpPr>
        <p:spPr>
          <a:xfrm>
            <a:off x="1771233" y="4858250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fois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9493A11-B4B6-5152-7BD7-99CF111B08EB}"/>
              </a:ext>
            </a:extLst>
          </p:cNvPr>
          <p:cNvSpPr txBox="1"/>
          <p:nvPr/>
        </p:nvSpPr>
        <p:spPr>
          <a:xfrm>
            <a:off x="2467673" y="5663073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n’ fois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BC2E5B54-5539-A366-B3CC-862382CFFABC}"/>
              </a:ext>
            </a:extLst>
          </p:cNvPr>
          <p:cNvSpPr/>
          <p:nvPr/>
        </p:nvSpPr>
        <p:spPr>
          <a:xfrm rot="16200000">
            <a:off x="1851294" y="2412058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9B5E5D20-E1BB-DE87-BE43-C252163FC0E6}"/>
              </a:ext>
            </a:extLst>
          </p:cNvPr>
          <p:cNvSpPr/>
          <p:nvPr/>
        </p:nvSpPr>
        <p:spPr>
          <a:xfrm rot="16200000">
            <a:off x="3795236" y="2421685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0B8FA3BD-6D78-AB31-C37F-46D30BEF5904}"/>
              </a:ext>
            </a:extLst>
          </p:cNvPr>
          <p:cNvSpPr/>
          <p:nvPr/>
        </p:nvSpPr>
        <p:spPr>
          <a:xfrm rot="16200000">
            <a:off x="5503587" y="2457428"/>
            <a:ext cx="681414" cy="81881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353844DF-99F6-A0D8-7C38-BD0B5FD1FF43}"/>
              </a:ext>
            </a:extLst>
          </p:cNvPr>
          <p:cNvSpPr/>
          <p:nvPr/>
        </p:nvSpPr>
        <p:spPr>
          <a:xfrm rot="16200000">
            <a:off x="7354082" y="2445262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C6A5A-C83A-59E8-40B9-9DAAFA1A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FC24DACE-241A-1B4A-018A-BF93E180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63186" y="2335756"/>
            <a:ext cx="974185" cy="5766016"/>
          </a:xfrm>
          <a:prstGeom prst="rect">
            <a:avLst/>
          </a:prstGeom>
        </p:spPr>
      </p:pic>
      <p:pic>
        <p:nvPicPr>
          <p:cNvPr id="26" name="Image 25" descr="Une image contenant croquis, dessin, conception, art&#10;&#10;Le contenu généré par l’IA peut être incorrect.">
            <a:extLst>
              <a:ext uri="{FF2B5EF4-FFF2-40B4-BE49-F238E27FC236}">
                <a16:creationId xmlns:a16="http://schemas.microsoft.com/office/drawing/2014/main" id="{9F2F38C1-38FE-64FA-A6F5-7BC73E423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85136" y="2252053"/>
            <a:ext cx="1089315" cy="432504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D7D6034-949E-7E0B-3814-37F16F53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simplifiée du réseau de neurones vectoriels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C117E9-1E04-4E0C-F25C-ACAAA15C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478B9A-E199-FFAD-022B-E3B26625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CBCE72-C2FA-705F-53E2-A302F6E9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32</a:t>
            </a:fld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25016A4-A5C1-98D3-AEFA-C5F3393E5F02}"/>
              </a:ext>
            </a:extLst>
          </p:cNvPr>
          <p:cNvGrpSpPr/>
          <p:nvPr/>
        </p:nvGrpSpPr>
        <p:grpSpPr>
          <a:xfrm>
            <a:off x="244304" y="1338512"/>
            <a:ext cx="1731382" cy="3076576"/>
            <a:chOff x="244304" y="1328547"/>
            <a:chExt cx="1731382" cy="3076576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B0AB8AC6-359D-C441-597C-4C32D02FF47D}"/>
                </a:ext>
              </a:extLst>
            </p:cNvPr>
            <p:cNvSpPr/>
            <p:nvPr/>
          </p:nvSpPr>
          <p:spPr>
            <a:xfrm>
              <a:off x="244304" y="132854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C3B9286-FD9A-7524-F593-C9D6132CBB07}"/>
                </a:ext>
              </a:extLst>
            </p:cNvPr>
            <p:cNvSpPr/>
            <p:nvPr/>
          </p:nvSpPr>
          <p:spPr>
            <a:xfrm>
              <a:off x="348316" y="1429709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84A3A149-DE31-C0C2-1192-9693910DD368}"/>
                </a:ext>
              </a:extLst>
            </p:cNvPr>
            <p:cNvSpPr/>
            <p:nvPr/>
          </p:nvSpPr>
          <p:spPr>
            <a:xfrm>
              <a:off x="348315" y="3113335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8B9416-6BC9-F24D-1CAE-553F08422DE2}"/>
              </a:ext>
            </a:extLst>
          </p:cNvPr>
          <p:cNvSpPr/>
          <p:nvPr/>
        </p:nvSpPr>
        <p:spPr>
          <a:xfrm>
            <a:off x="8066915" y="2286250"/>
            <a:ext cx="1731383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Normalisation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D40EA60-2110-E0AF-29F7-5C3231E0F5A9}"/>
              </a:ext>
            </a:extLst>
          </p:cNvPr>
          <p:cNvSpPr/>
          <p:nvPr/>
        </p:nvSpPr>
        <p:spPr>
          <a:xfrm>
            <a:off x="4448576" y="2286250"/>
            <a:ext cx="1031952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Pooling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AF69B3C9-6606-CF90-AA31-D31C292DF388}"/>
              </a:ext>
            </a:extLst>
          </p:cNvPr>
          <p:cNvSpPr/>
          <p:nvPr/>
        </p:nvSpPr>
        <p:spPr>
          <a:xfrm>
            <a:off x="10412817" y="2286250"/>
            <a:ext cx="1430867" cy="118110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Couche invariante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8F4162C2-73DD-C185-2F80-93C1A4A86CD7}"/>
              </a:ext>
            </a:extLst>
          </p:cNvPr>
          <p:cNvGrpSpPr/>
          <p:nvPr/>
        </p:nvGrpSpPr>
        <p:grpSpPr>
          <a:xfrm>
            <a:off x="2248188" y="1338512"/>
            <a:ext cx="1731382" cy="3076576"/>
            <a:chOff x="2248188" y="1348477"/>
            <a:chExt cx="1731382" cy="3076576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C39BC71-7DB4-98F7-5250-84A33A45A7E4}"/>
                </a:ext>
              </a:extLst>
            </p:cNvPr>
            <p:cNvSpPr/>
            <p:nvPr/>
          </p:nvSpPr>
          <p:spPr>
            <a:xfrm>
              <a:off x="2248188" y="1348477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538136D-0CA9-450E-008F-8642506C21ED}"/>
                </a:ext>
              </a:extLst>
            </p:cNvPr>
            <p:cNvSpPr/>
            <p:nvPr/>
          </p:nvSpPr>
          <p:spPr>
            <a:xfrm>
              <a:off x="2383766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3326B417-2FAD-19F1-ED8A-BDF50FFDC00F}"/>
                </a:ext>
              </a:extLst>
            </p:cNvPr>
            <p:cNvSpPr/>
            <p:nvPr/>
          </p:nvSpPr>
          <p:spPr>
            <a:xfrm>
              <a:off x="2351743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7FDCBBD-5F7A-FDEA-1A7D-37B7C09D1B91}"/>
              </a:ext>
            </a:extLst>
          </p:cNvPr>
          <p:cNvGrpSpPr/>
          <p:nvPr/>
        </p:nvGrpSpPr>
        <p:grpSpPr>
          <a:xfrm>
            <a:off x="5851187" y="1338512"/>
            <a:ext cx="1731382" cy="3076576"/>
            <a:chOff x="5851187" y="1345302"/>
            <a:chExt cx="1731382" cy="307657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439B278-8B3F-D115-C81B-09805256A0BC}"/>
                </a:ext>
              </a:extLst>
            </p:cNvPr>
            <p:cNvSpPr/>
            <p:nvPr/>
          </p:nvSpPr>
          <p:spPr>
            <a:xfrm>
              <a:off x="5851187" y="1345302"/>
              <a:ext cx="1731382" cy="307657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BC2DF937-AB98-9FE3-557A-A0F34D487291}"/>
                </a:ext>
              </a:extLst>
            </p:cNvPr>
            <p:cNvSpPr/>
            <p:nvPr/>
          </p:nvSpPr>
          <p:spPr>
            <a:xfrm>
              <a:off x="5983454" y="1447515"/>
              <a:ext cx="1492249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linéaire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9B6456F7-7608-8C81-2C7D-BB77925CF979}"/>
                </a:ext>
              </a:extLst>
            </p:cNvPr>
            <p:cNvSpPr/>
            <p:nvPr/>
          </p:nvSpPr>
          <p:spPr>
            <a:xfrm>
              <a:off x="5951431" y="3131141"/>
              <a:ext cx="1492250" cy="1181100"/>
            </a:xfrm>
            <a:prstGeom prst="round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Couche non-linéaire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3B946977-55B4-445D-19FF-35C58F07EC5E}"/>
              </a:ext>
            </a:extLst>
          </p:cNvPr>
          <p:cNvSpPr txBox="1"/>
          <p:nvPr/>
        </p:nvSpPr>
        <p:spPr>
          <a:xfrm>
            <a:off x="1771233" y="4858250"/>
            <a:ext cx="7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 fois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7987E7C-0E5E-2502-337D-5E98EF42400B}"/>
              </a:ext>
            </a:extLst>
          </p:cNvPr>
          <p:cNvSpPr txBox="1"/>
          <p:nvPr/>
        </p:nvSpPr>
        <p:spPr>
          <a:xfrm>
            <a:off x="2467673" y="5663073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n’ fois</a:t>
            </a:r>
          </a:p>
        </p:txBody>
      </p:sp>
      <p:sp>
        <p:nvSpPr>
          <p:cNvPr id="33" name="Flèche : bas 32">
            <a:extLst>
              <a:ext uri="{FF2B5EF4-FFF2-40B4-BE49-F238E27FC236}">
                <a16:creationId xmlns:a16="http://schemas.microsoft.com/office/drawing/2014/main" id="{47968541-B8E6-EF53-1D1E-EBD8FC3A134B}"/>
              </a:ext>
            </a:extLst>
          </p:cNvPr>
          <p:cNvSpPr/>
          <p:nvPr/>
        </p:nvSpPr>
        <p:spPr>
          <a:xfrm rot="16200000">
            <a:off x="1851294" y="2412058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3AC9F58A-E036-C0E7-1FA6-E7E5985D719A}"/>
              </a:ext>
            </a:extLst>
          </p:cNvPr>
          <p:cNvSpPr/>
          <p:nvPr/>
        </p:nvSpPr>
        <p:spPr>
          <a:xfrm rot="16200000">
            <a:off x="3795236" y="2421685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bas 34">
            <a:extLst>
              <a:ext uri="{FF2B5EF4-FFF2-40B4-BE49-F238E27FC236}">
                <a16:creationId xmlns:a16="http://schemas.microsoft.com/office/drawing/2014/main" id="{3A7BB324-6222-B8EE-EA43-370E28EFD0A0}"/>
              </a:ext>
            </a:extLst>
          </p:cNvPr>
          <p:cNvSpPr/>
          <p:nvPr/>
        </p:nvSpPr>
        <p:spPr>
          <a:xfrm rot="16200000">
            <a:off x="5503587" y="2457428"/>
            <a:ext cx="681414" cy="81881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 : bas 35">
            <a:extLst>
              <a:ext uri="{FF2B5EF4-FFF2-40B4-BE49-F238E27FC236}">
                <a16:creationId xmlns:a16="http://schemas.microsoft.com/office/drawing/2014/main" id="{B25C2BEF-8348-8110-F5AC-68AA769617E8}"/>
              </a:ext>
            </a:extLst>
          </p:cNvPr>
          <p:cNvSpPr/>
          <p:nvPr/>
        </p:nvSpPr>
        <p:spPr>
          <a:xfrm rot="16200000">
            <a:off x="7354082" y="2445262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bas 39">
            <a:extLst>
              <a:ext uri="{FF2B5EF4-FFF2-40B4-BE49-F238E27FC236}">
                <a16:creationId xmlns:a16="http://schemas.microsoft.com/office/drawing/2014/main" id="{311E9591-DA1E-617B-3469-16D599459E2D}"/>
              </a:ext>
            </a:extLst>
          </p:cNvPr>
          <p:cNvSpPr/>
          <p:nvPr/>
        </p:nvSpPr>
        <p:spPr>
          <a:xfrm rot="16200000">
            <a:off x="9811532" y="2464312"/>
            <a:ext cx="681414" cy="909554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276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179F-C928-0C26-A8A7-150AD6069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817A99-B227-EF77-CE11-F5AAA5C5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linéaire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871DB1-0346-F36E-E669-0F04327E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E85E7D-2E3F-7418-7BF7-7E2C745D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E7072-F27B-7D52-6C1D-1F7168A3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A9FF04-0D6A-A14E-83AD-3842F3FB9A70}"/>
              </a:ext>
            </a:extLst>
          </p:cNvPr>
          <p:cNvSpPr txBox="1"/>
          <p:nvPr/>
        </p:nvSpPr>
        <p:spPr>
          <a:xfrm>
            <a:off x="182880" y="1539155"/>
            <a:ext cx="297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linéaire </a:t>
            </a: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11DBB777-8500-40B7-B4D1-64700D091075}"/>
              </a:ext>
            </a:extLst>
          </p:cNvPr>
          <p:cNvSpPr/>
          <p:nvPr/>
        </p:nvSpPr>
        <p:spPr>
          <a:xfrm>
            <a:off x="3158438" y="1612866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0B4066FC-CF93-9D64-D58F-FCE845828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5311"/>
            <a:ext cx="3767498" cy="335897"/>
          </a:xfrm>
          <a:prstGeom prst="rect">
            <a:avLst/>
          </a:prstGeom>
        </p:spPr>
      </p:pic>
      <p:pic>
        <p:nvPicPr>
          <p:cNvPr id="54" name="Image 53" descr="Une image contenant Police, blanc, typographie, calligraphie&#10;&#10;Le contenu généré par l’IA peut être incorrect.">
            <a:extLst>
              <a:ext uri="{FF2B5EF4-FFF2-40B4-BE49-F238E27FC236}">
                <a16:creationId xmlns:a16="http://schemas.microsoft.com/office/drawing/2014/main" id="{E223F35E-1299-B733-9459-BE03FA0C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367" y="1539155"/>
            <a:ext cx="1420802" cy="335897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F6098EC4-0EBA-8D04-20BD-9CAAA55C9965}"/>
              </a:ext>
            </a:extLst>
          </p:cNvPr>
          <p:cNvSpPr/>
          <p:nvPr/>
        </p:nvSpPr>
        <p:spPr>
          <a:xfrm>
            <a:off x="4012406" y="1545311"/>
            <a:ext cx="2828925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89507FD-A2F3-EBE6-9E08-959F48D10750}"/>
              </a:ext>
            </a:extLst>
          </p:cNvPr>
          <p:cNvSpPr txBox="1"/>
          <p:nvPr/>
        </p:nvSpPr>
        <p:spPr>
          <a:xfrm>
            <a:off x="8077200" y="1539155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</p:spTree>
    <p:extLst>
      <p:ext uri="{BB962C8B-B14F-4D97-AF65-F5344CB8AC3E}">
        <p14:creationId xmlns:p14="http://schemas.microsoft.com/office/powerpoint/2010/main" val="3305006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57BF2-99A4-61CE-4C37-E217679CB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1225B-C731-0E2D-A80B-04D1958A0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linéaire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D59A42-64F2-672E-D3CE-CE7D3F5C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D11309-43AD-1CE1-B599-75251EB3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A200FD-0B21-C1D3-17FE-4F115647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507CB2-391F-6965-AA8A-775BC3A01830}"/>
              </a:ext>
            </a:extLst>
          </p:cNvPr>
          <p:cNvSpPr txBox="1"/>
          <p:nvPr/>
        </p:nvSpPr>
        <p:spPr>
          <a:xfrm>
            <a:off x="182880" y="1539155"/>
            <a:ext cx="297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linéaire </a:t>
            </a: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BD134B8F-11AF-4A88-0C31-4259F3676378}"/>
              </a:ext>
            </a:extLst>
          </p:cNvPr>
          <p:cNvSpPr/>
          <p:nvPr/>
        </p:nvSpPr>
        <p:spPr>
          <a:xfrm>
            <a:off x="3158438" y="1612866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CD241E04-5F88-2A0D-62AA-D90DB492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5311"/>
            <a:ext cx="3767498" cy="33589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9612740-DCF6-B296-95E6-A639CAD0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215" y="2363783"/>
            <a:ext cx="4884185" cy="301170"/>
          </a:xfrm>
          <a:prstGeom prst="rect">
            <a:avLst/>
          </a:prstGeom>
        </p:spPr>
      </p:pic>
      <p:pic>
        <p:nvPicPr>
          <p:cNvPr id="54" name="Image 53" descr="Une image contenant Police, blanc, typographie, calligraphie&#10;&#10;Le contenu généré par l’IA peut être incorrect.">
            <a:extLst>
              <a:ext uri="{FF2B5EF4-FFF2-40B4-BE49-F238E27FC236}">
                <a16:creationId xmlns:a16="http://schemas.microsoft.com/office/drawing/2014/main" id="{D67A5FA2-610E-94B9-E371-F5E141D5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367" y="1539155"/>
            <a:ext cx="1420802" cy="335897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45DC4E8-AFD9-9478-94F2-972CB49652BD}"/>
              </a:ext>
            </a:extLst>
          </p:cNvPr>
          <p:cNvSpPr/>
          <p:nvPr/>
        </p:nvSpPr>
        <p:spPr>
          <a:xfrm>
            <a:off x="4012406" y="1545311"/>
            <a:ext cx="2828925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7F8DCB9-8865-2C97-DFD3-AC6EC32F3745}"/>
              </a:ext>
            </a:extLst>
          </p:cNvPr>
          <p:cNvSpPr txBox="1"/>
          <p:nvPr/>
        </p:nvSpPr>
        <p:spPr>
          <a:xfrm>
            <a:off x="287655" y="2339759"/>
            <a:ext cx="298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couche :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E1DC3C7F-4441-41BE-F280-9FBCF8AFADAE}"/>
              </a:ext>
            </a:extLst>
          </p:cNvPr>
          <p:cNvSpPr txBox="1"/>
          <p:nvPr/>
        </p:nvSpPr>
        <p:spPr>
          <a:xfrm>
            <a:off x="8077200" y="1539155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58" name="Espace réservé du contenu 7" descr="Une image contenant ligne, capture d’écran, jaune, diagramme&#10;&#10;Le contenu généré par l’IA peut être incorrect.">
            <a:extLst>
              <a:ext uri="{FF2B5EF4-FFF2-40B4-BE49-F238E27FC236}">
                <a16:creationId xmlns:a16="http://schemas.microsoft.com/office/drawing/2014/main" id="{422B31F9-C2B6-94EF-F1D5-5DC1ADB0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44200" b="28193"/>
          <a:stretch>
            <a:fillRect/>
          </a:stretch>
        </p:blipFill>
        <p:spPr>
          <a:xfrm>
            <a:off x="4012406" y="3429000"/>
            <a:ext cx="4255695" cy="237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6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044BD-F936-39E1-28C8-6B1DB902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C34A1-66A8-6455-94D0-59C674F85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non linéaire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7E7B5E-57C3-AF2E-1537-4D0440F9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DDD38A-C441-C107-F28B-6E6B6AB8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635A32-3872-2DBC-7454-2C5A3B88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35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BCC2CF-4C99-9761-FFE9-DB249E78E702}"/>
              </a:ext>
            </a:extLst>
          </p:cNvPr>
          <p:cNvSpPr txBox="1"/>
          <p:nvPr/>
        </p:nvSpPr>
        <p:spPr>
          <a:xfrm>
            <a:off x="179443" y="1614113"/>
            <a:ext cx="34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non linéaire </a:t>
            </a:r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90FF9CC6-CD19-43B2-2BC5-32EFE0C83267}"/>
              </a:ext>
            </a:extLst>
          </p:cNvPr>
          <p:cNvSpPr/>
          <p:nvPr/>
        </p:nvSpPr>
        <p:spPr>
          <a:xfrm>
            <a:off x="3732321" y="1679907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 descr="Une image contenant Police, typographie, blanc, calligraphie&#10;&#10;Le contenu généré par l’IA peut être incorrect.">
            <a:extLst>
              <a:ext uri="{FF2B5EF4-FFF2-40B4-BE49-F238E27FC236}">
                <a16:creationId xmlns:a16="http://schemas.microsoft.com/office/drawing/2014/main" id="{609B29AB-F133-E3C3-E45F-DE4E3BA6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1187889"/>
            <a:ext cx="2392680" cy="380294"/>
          </a:xfrm>
          <a:prstGeom prst="rect">
            <a:avLst/>
          </a:prstGeom>
        </p:spPr>
      </p:pic>
      <p:pic>
        <p:nvPicPr>
          <p:cNvPr id="48" name="Image 47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EBA556B5-D65B-E003-FF6D-8BC082EC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04" y="1409926"/>
            <a:ext cx="4241492" cy="8517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2DE832-12D1-411E-B0DE-0C49CF88D3EA}"/>
              </a:ext>
            </a:extLst>
          </p:cNvPr>
          <p:cNvSpPr txBox="1"/>
          <p:nvPr/>
        </p:nvSpPr>
        <p:spPr>
          <a:xfrm>
            <a:off x="8937493" y="1618450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9" name="Image 8" descr="Une image contenant Police, typographie, Graphique, logo&#10;&#10;Le contenu généré par l’IA peut être incorrect.">
            <a:extLst>
              <a:ext uri="{FF2B5EF4-FFF2-40B4-BE49-F238E27FC236}">
                <a16:creationId xmlns:a16="http://schemas.microsoft.com/office/drawing/2014/main" id="{573F00EC-5AEB-50F5-E4E0-D40642A6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277" y="1604629"/>
            <a:ext cx="1162903" cy="299595"/>
          </a:xfrm>
          <a:prstGeom prst="rect">
            <a:avLst/>
          </a:prstGeom>
        </p:spPr>
      </p:pic>
      <p:pic>
        <p:nvPicPr>
          <p:cNvPr id="11" name="Image 10" descr="Une image contenant Police, typographie, blanc, Graphique&#10;&#10;Le contenu généré par l’IA peut être incorrect.">
            <a:extLst>
              <a:ext uri="{FF2B5EF4-FFF2-40B4-BE49-F238E27FC236}">
                <a16:creationId xmlns:a16="http://schemas.microsoft.com/office/drawing/2014/main" id="{74D0C75C-0C3D-2A8D-159A-D64990B83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840" y="1976193"/>
            <a:ext cx="1247906" cy="314287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DA4B3692-476A-8E0D-9FE4-AA291FD877A7}"/>
              </a:ext>
            </a:extLst>
          </p:cNvPr>
          <p:cNvSpPr/>
          <p:nvPr/>
        </p:nvSpPr>
        <p:spPr>
          <a:xfrm>
            <a:off x="10965180" y="1604629"/>
            <a:ext cx="188726" cy="6858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B2DCCA-425C-EDCA-7EF7-7FCB92A2BD84}"/>
              </a:ext>
            </a:extLst>
          </p:cNvPr>
          <p:cNvSpPr txBox="1"/>
          <p:nvPr/>
        </p:nvSpPr>
        <p:spPr>
          <a:xfrm>
            <a:off x="11149243" y="1652621"/>
            <a:ext cx="11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matrices de poids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7EB210B-420C-2651-0B20-FC2B80A65BC6}"/>
              </a:ext>
            </a:extLst>
          </p:cNvPr>
          <p:cNvSpPr/>
          <p:nvPr/>
        </p:nvSpPr>
        <p:spPr>
          <a:xfrm>
            <a:off x="4469937" y="1386114"/>
            <a:ext cx="4335059" cy="851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BC584417-C61D-1DE6-AA57-67B57039C14D}"/>
              </a:ext>
            </a:extLst>
          </p:cNvPr>
          <p:cNvSpPr/>
          <p:nvPr/>
        </p:nvSpPr>
        <p:spPr>
          <a:xfrm>
            <a:off x="9613551" y="1310483"/>
            <a:ext cx="155289" cy="9799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061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AA30-E44F-FFFF-DBFD-2F7E1BE2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F96357-662F-1B12-FB20-2945B5F8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non linéaire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7E3375-638E-DCA9-4110-A3ADDA39BD41}"/>
              </a:ext>
            </a:extLst>
          </p:cNvPr>
          <p:cNvSpPr txBox="1"/>
          <p:nvPr/>
        </p:nvSpPr>
        <p:spPr>
          <a:xfrm>
            <a:off x="179443" y="1614113"/>
            <a:ext cx="34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non linéaire </a:t>
            </a:r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64646C97-5759-EBFF-326D-9D64DD2B89C5}"/>
              </a:ext>
            </a:extLst>
          </p:cNvPr>
          <p:cNvSpPr/>
          <p:nvPr/>
        </p:nvSpPr>
        <p:spPr>
          <a:xfrm>
            <a:off x="3732321" y="1679907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 descr="Une image contenant Police, typographie, blanc, calligraphie&#10;&#10;Le contenu généré par l’IA peut être incorrect.">
            <a:extLst>
              <a:ext uri="{FF2B5EF4-FFF2-40B4-BE49-F238E27FC236}">
                <a16:creationId xmlns:a16="http://schemas.microsoft.com/office/drawing/2014/main" id="{F93DE6E7-C455-D226-0DC4-2D2803C7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1187889"/>
            <a:ext cx="2392680" cy="380294"/>
          </a:xfrm>
          <a:prstGeom prst="rect">
            <a:avLst/>
          </a:prstGeom>
        </p:spPr>
      </p:pic>
      <p:pic>
        <p:nvPicPr>
          <p:cNvPr id="48" name="Image 47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385C9F48-FC4C-19C6-1144-D7F4571E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04" y="1409926"/>
            <a:ext cx="4241492" cy="8517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C3B832B-7B6B-13FE-875C-714A3D61A2AF}"/>
              </a:ext>
            </a:extLst>
          </p:cNvPr>
          <p:cNvSpPr txBox="1"/>
          <p:nvPr/>
        </p:nvSpPr>
        <p:spPr>
          <a:xfrm>
            <a:off x="8937493" y="1618450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9" name="Image 8" descr="Une image contenant Police, typographie, Graphique, logo&#10;&#10;Le contenu généré par l’IA peut être incorrect.">
            <a:extLst>
              <a:ext uri="{FF2B5EF4-FFF2-40B4-BE49-F238E27FC236}">
                <a16:creationId xmlns:a16="http://schemas.microsoft.com/office/drawing/2014/main" id="{2219D118-831B-1D58-008F-016BDC78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277" y="1604629"/>
            <a:ext cx="1162903" cy="299595"/>
          </a:xfrm>
          <a:prstGeom prst="rect">
            <a:avLst/>
          </a:prstGeom>
        </p:spPr>
      </p:pic>
      <p:pic>
        <p:nvPicPr>
          <p:cNvPr id="11" name="Image 10" descr="Une image contenant Police, typographie, blanc, Graphique&#10;&#10;Le contenu généré par l’IA peut être incorrect.">
            <a:extLst>
              <a:ext uri="{FF2B5EF4-FFF2-40B4-BE49-F238E27FC236}">
                <a16:creationId xmlns:a16="http://schemas.microsoft.com/office/drawing/2014/main" id="{1A45CF4C-917F-1F95-EA5F-5F9CF79D6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840" y="1976193"/>
            <a:ext cx="1247906" cy="314287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432300F0-E967-3101-1BB9-AF527637A72E}"/>
              </a:ext>
            </a:extLst>
          </p:cNvPr>
          <p:cNvSpPr/>
          <p:nvPr/>
        </p:nvSpPr>
        <p:spPr>
          <a:xfrm>
            <a:off x="10965180" y="1604629"/>
            <a:ext cx="188726" cy="6858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FC435C-7166-EC47-F5F1-ED7C540849A2}"/>
              </a:ext>
            </a:extLst>
          </p:cNvPr>
          <p:cNvSpPr txBox="1"/>
          <p:nvPr/>
        </p:nvSpPr>
        <p:spPr>
          <a:xfrm>
            <a:off x="11149243" y="1652621"/>
            <a:ext cx="11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matrices de poids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F7FC271-56C8-4F4C-BFC1-9A3FBBB916B6}"/>
              </a:ext>
            </a:extLst>
          </p:cNvPr>
          <p:cNvSpPr/>
          <p:nvPr/>
        </p:nvSpPr>
        <p:spPr>
          <a:xfrm>
            <a:off x="4469937" y="1386114"/>
            <a:ext cx="4335059" cy="851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9B178FBF-430C-B3FA-D3BF-E74141AE62C2}"/>
              </a:ext>
            </a:extLst>
          </p:cNvPr>
          <p:cNvSpPr/>
          <p:nvPr/>
        </p:nvSpPr>
        <p:spPr>
          <a:xfrm>
            <a:off x="9613551" y="1310483"/>
            <a:ext cx="155289" cy="9799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8C9E4BB1-78BA-45EB-13DF-A3DAE5F9BDD5}"/>
              </a:ext>
            </a:extLst>
          </p:cNvPr>
          <p:cNvSpPr/>
          <p:nvPr/>
        </p:nvSpPr>
        <p:spPr>
          <a:xfrm rot="5400000">
            <a:off x="1699884" y="2070552"/>
            <a:ext cx="517002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DC9B258-BA01-662C-6C99-574D83D6DF03}"/>
              </a:ext>
            </a:extLst>
          </p:cNvPr>
          <p:cNvSpPr txBox="1"/>
          <p:nvPr/>
        </p:nvSpPr>
        <p:spPr>
          <a:xfrm>
            <a:off x="278279" y="2447925"/>
            <a:ext cx="336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ReLU</a:t>
            </a:r>
            <a:r>
              <a:rPr lang="fr-FR" dirty="0"/>
              <a:t> classique adapté à un neurone vectoriel</a:t>
            </a:r>
          </a:p>
        </p:txBody>
      </p:sp>
    </p:spTree>
    <p:extLst>
      <p:ext uri="{BB962C8B-B14F-4D97-AF65-F5344CB8AC3E}">
        <p14:creationId xmlns:p14="http://schemas.microsoft.com/office/powerpoint/2010/main" val="276026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9BD3-A12A-7891-AA62-36136E6EE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100B49-D4C6-EF45-E334-3DD79D65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non linéaire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8ED81E-6800-E9D1-401C-2D3EAE7B4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CE675F-8A41-020C-AF1B-CE003FD8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A63E2-6A9F-1358-50CE-8800CF1A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37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7DE2AD5-749F-58B1-F772-BCD1ED3F959B}"/>
              </a:ext>
            </a:extLst>
          </p:cNvPr>
          <p:cNvSpPr txBox="1"/>
          <p:nvPr/>
        </p:nvSpPr>
        <p:spPr>
          <a:xfrm>
            <a:off x="179443" y="1614113"/>
            <a:ext cx="34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non linéaire </a:t>
            </a:r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4C464B45-BC8A-3AFE-7E75-028BACE68C3C}"/>
              </a:ext>
            </a:extLst>
          </p:cNvPr>
          <p:cNvSpPr/>
          <p:nvPr/>
        </p:nvSpPr>
        <p:spPr>
          <a:xfrm>
            <a:off x="3732321" y="1679907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 descr="Une image contenant Police, typographie, blanc, calligraphie&#10;&#10;Le contenu généré par l’IA peut être incorrect.">
            <a:extLst>
              <a:ext uri="{FF2B5EF4-FFF2-40B4-BE49-F238E27FC236}">
                <a16:creationId xmlns:a16="http://schemas.microsoft.com/office/drawing/2014/main" id="{B7B9910D-0124-5225-F408-70053F56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1187889"/>
            <a:ext cx="2392680" cy="380294"/>
          </a:xfrm>
          <a:prstGeom prst="rect">
            <a:avLst/>
          </a:prstGeom>
        </p:spPr>
      </p:pic>
      <p:pic>
        <p:nvPicPr>
          <p:cNvPr id="48" name="Image 47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5CA9BDDE-7955-C4ED-F0E0-47ED7A30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04" y="1409926"/>
            <a:ext cx="4241492" cy="851705"/>
          </a:xfrm>
          <a:prstGeom prst="rect">
            <a:avLst/>
          </a:prstGeom>
        </p:spPr>
      </p:pic>
      <p:pic>
        <p:nvPicPr>
          <p:cNvPr id="50" name="Image 49" descr="Une image contenant diagramme, cercle&#10;&#10;Le contenu généré par l’IA peut être incorrect.">
            <a:extLst>
              <a:ext uri="{FF2B5EF4-FFF2-40B4-BE49-F238E27FC236}">
                <a16:creationId xmlns:a16="http://schemas.microsoft.com/office/drawing/2014/main" id="{B7912CF8-88B6-FB1F-6AC7-4CDE3967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8" y="3443931"/>
            <a:ext cx="4303273" cy="21612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FB253EE-73A7-6BF8-F24A-0F9B9FF51724}"/>
              </a:ext>
            </a:extLst>
          </p:cNvPr>
          <p:cNvSpPr txBox="1"/>
          <p:nvPr/>
        </p:nvSpPr>
        <p:spPr>
          <a:xfrm>
            <a:off x="8937493" y="1618450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9" name="Image 8" descr="Une image contenant Police, typographie, Graphique, logo&#10;&#10;Le contenu généré par l’IA peut être incorrect.">
            <a:extLst>
              <a:ext uri="{FF2B5EF4-FFF2-40B4-BE49-F238E27FC236}">
                <a16:creationId xmlns:a16="http://schemas.microsoft.com/office/drawing/2014/main" id="{F0ED5B35-C99B-2606-99DA-7354DA1A6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77" y="1604629"/>
            <a:ext cx="1162903" cy="299595"/>
          </a:xfrm>
          <a:prstGeom prst="rect">
            <a:avLst/>
          </a:prstGeom>
        </p:spPr>
      </p:pic>
      <p:pic>
        <p:nvPicPr>
          <p:cNvPr id="11" name="Image 10" descr="Une image contenant Police, typographie, blanc, Graphique&#10;&#10;Le contenu généré par l’IA peut être incorrect.">
            <a:extLst>
              <a:ext uri="{FF2B5EF4-FFF2-40B4-BE49-F238E27FC236}">
                <a16:creationId xmlns:a16="http://schemas.microsoft.com/office/drawing/2014/main" id="{3C5BCA86-E1EF-E86C-E613-DB2A38692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840" y="1976193"/>
            <a:ext cx="1247906" cy="314287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55440BE9-A9C1-ADD7-C959-E6A734717042}"/>
              </a:ext>
            </a:extLst>
          </p:cNvPr>
          <p:cNvSpPr/>
          <p:nvPr/>
        </p:nvSpPr>
        <p:spPr>
          <a:xfrm>
            <a:off x="10965180" y="1604629"/>
            <a:ext cx="188726" cy="6858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1353677-694A-A0B9-3CDB-D1473929DAD3}"/>
              </a:ext>
            </a:extLst>
          </p:cNvPr>
          <p:cNvSpPr txBox="1"/>
          <p:nvPr/>
        </p:nvSpPr>
        <p:spPr>
          <a:xfrm>
            <a:off x="11149243" y="1652621"/>
            <a:ext cx="11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matrices de poids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DB86A74-4979-C46C-A97E-62FFBB1B5958}"/>
              </a:ext>
            </a:extLst>
          </p:cNvPr>
          <p:cNvSpPr/>
          <p:nvPr/>
        </p:nvSpPr>
        <p:spPr>
          <a:xfrm>
            <a:off x="4469937" y="1386114"/>
            <a:ext cx="4335059" cy="851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D238C398-9A04-AA56-8819-A8F46353D289}"/>
              </a:ext>
            </a:extLst>
          </p:cNvPr>
          <p:cNvSpPr/>
          <p:nvPr/>
        </p:nvSpPr>
        <p:spPr>
          <a:xfrm>
            <a:off x="9613551" y="1310483"/>
            <a:ext cx="155289" cy="9799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A222909E-29CC-4E95-516C-33843972A6F9}"/>
              </a:ext>
            </a:extLst>
          </p:cNvPr>
          <p:cNvSpPr/>
          <p:nvPr/>
        </p:nvSpPr>
        <p:spPr>
          <a:xfrm>
            <a:off x="150868" y="3257486"/>
            <a:ext cx="2221956" cy="2741219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45D4124-5F3B-54F6-4B10-2A0B1401CED8}"/>
              </a:ext>
            </a:extLst>
          </p:cNvPr>
          <p:cNvSpPr/>
          <p:nvPr/>
        </p:nvSpPr>
        <p:spPr>
          <a:xfrm>
            <a:off x="2468080" y="3241660"/>
            <a:ext cx="2073748" cy="2757045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1BEAFA58-9E2F-CC9B-6FAA-EBC579637D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21" b="57130"/>
          <a:stretch>
            <a:fillRect/>
          </a:stretch>
        </p:blipFill>
        <p:spPr>
          <a:xfrm>
            <a:off x="530225" y="5537229"/>
            <a:ext cx="1381846" cy="365125"/>
          </a:xfrm>
          <a:prstGeom prst="rect">
            <a:avLst/>
          </a:prstGeom>
        </p:spPr>
      </p:pic>
      <p:pic>
        <p:nvPicPr>
          <p:cNvPr id="27" name="Image 26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7FFBC09E-7D30-D7ED-F8B9-16B5A5BC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50" t="47661" r="7797" b="20448"/>
          <a:stretch>
            <a:fillRect/>
          </a:stretch>
        </p:blipFill>
        <p:spPr>
          <a:xfrm>
            <a:off x="3005753" y="5583982"/>
            <a:ext cx="1028701" cy="271617"/>
          </a:xfrm>
          <a:prstGeom prst="rect">
            <a:avLst/>
          </a:prstGeom>
        </p:spPr>
      </p:pic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A627F096-8592-93D5-9BB5-BFB18E47DC08}"/>
              </a:ext>
            </a:extLst>
          </p:cNvPr>
          <p:cNvSpPr/>
          <p:nvPr/>
        </p:nvSpPr>
        <p:spPr>
          <a:xfrm rot="5400000">
            <a:off x="1699884" y="2070552"/>
            <a:ext cx="517002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4E29B01-66C5-854A-D9BC-9BD4C2044BD1}"/>
              </a:ext>
            </a:extLst>
          </p:cNvPr>
          <p:cNvSpPr txBox="1"/>
          <p:nvPr/>
        </p:nvSpPr>
        <p:spPr>
          <a:xfrm>
            <a:off x="278279" y="2447925"/>
            <a:ext cx="336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ReLU</a:t>
            </a:r>
            <a:r>
              <a:rPr lang="fr-FR" dirty="0"/>
              <a:t> classique adapté à un neurone vectoriel</a:t>
            </a:r>
          </a:p>
        </p:txBody>
      </p:sp>
    </p:spTree>
    <p:extLst>
      <p:ext uri="{BB962C8B-B14F-4D97-AF65-F5344CB8AC3E}">
        <p14:creationId xmlns:p14="http://schemas.microsoft.com/office/powerpoint/2010/main" val="1495242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8286E-80C9-26BA-D764-A17DBD677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559F2-69C5-E8EB-9339-F37661666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non linéaire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043F03-D0AD-B5FA-24C4-97301AD9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9766E0-5D3D-C65B-EFA3-FF3F1F661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B61060-095A-A829-374E-764C736C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38</a:t>
            </a:fld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7DE1A3-9DFD-3528-BCE9-96382CE76273}"/>
              </a:ext>
            </a:extLst>
          </p:cNvPr>
          <p:cNvSpPr txBox="1"/>
          <p:nvPr/>
        </p:nvSpPr>
        <p:spPr>
          <a:xfrm>
            <a:off x="179443" y="1614113"/>
            <a:ext cx="340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de la couche non linéaire </a:t>
            </a:r>
          </a:p>
        </p:txBody>
      </p:sp>
      <p:sp>
        <p:nvSpPr>
          <p:cNvPr id="13" name="Flèche : double flèche horizontale 12">
            <a:extLst>
              <a:ext uri="{FF2B5EF4-FFF2-40B4-BE49-F238E27FC236}">
                <a16:creationId xmlns:a16="http://schemas.microsoft.com/office/drawing/2014/main" id="{A9A6BF40-9C21-F5E0-2C3A-941945C9F73C}"/>
              </a:ext>
            </a:extLst>
          </p:cNvPr>
          <p:cNvSpPr/>
          <p:nvPr/>
        </p:nvSpPr>
        <p:spPr>
          <a:xfrm>
            <a:off x="3732321" y="1679907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 descr="Une image contenant Police, typographie, blanc, calligraphie&#10;&#10;Le contenu généré par l’IA peut être incorrect.">
            <a:extLst>
              <a:ext uri="{FF2B5EF4-FFF2-40B4-BE49-F238E27FC236}">
                <a16:creationId xmlns:a16="http://schemas.microsoft.com/office/drawing/2014/main" id="{16242B48-A158-0459-DCEC-67907CA5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840" y="1187889"/>
            <a:ext cx="2392680" cy="380294"/>
          </a:xfrm>
          <a:prstGeom prst="rect">
            <a:avLst/>
          </a:prstGeom>
        </p:spPr>
      </p:pic>
      <p:pic>
        <p:nvPicPr>
          <p:cNvPr id="48" name="Image 47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35AF60CC-1F28-0520-53CA-925CC71D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04" y="1409926"/>
            <a:ext cx="4241492" cy="851705"/>
          </a:xfrm>
          <a:prstGeom prst="rect">
            <a:avLst/>
          </a:prstGeom>
        </p:spPr>
      </p:pic>
      <p:pic>
        <p:nvPicPr>
          <p:cNvPr id="50" name="Image 49" descr="Une image contenant diagramme, cercle&#10;&#10;Le contenu généré par l’IA peut être incorrect.">
            <a:extLst>
              <a:ext uri="{FF2B5EF4-FFF2-40B4-BE49-F238E27FC236}">
                <a16:creationId xmlns:a16="http://schemas.microsoft.com/office/drawing/2014/main" id="{553CFBE1-5214-03B9-A530-F47CB620B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8" y="3443931"/>
            <a:ext cx="4303273" cy="21612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F9A7F87-8B7D-DBB1-7DE7-6C3EC8EC269C}"/>
              </a:ext>
            </a:extLst>
          </p:cNvPr>
          <p:cNvSpPr txBox="1"/>
          <p:nvPr/>
        </p:nvSpPr>
        <p:spPr>
          <a:xfrm>
            <a:off x="8937493" y="1618450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9" name="Image 8" descr="Une image contenant Police, typographie, Graphique, logo&#10;&#10;Le contenu généré par l’IA peut être incorrect.">
            <a:extLst>
              <a:ext uri="{FF2B5EF4-FFF2-40B4-BE49-F238E27FC236}">
                <a16:creationId xmlns:a16="http://schemas.microsoft.com/office/drawing/2014/main" id="{53E60267-E058-3439-D303-2CFE5A048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277" y="1604629"/>
            <a:ext cx="1162903" cy="299595"/>
          </a:xfrm>
          <a:prstGeom prst="rect">
            <a:avLst/>
          </a:prstGeom>
        </p:spPr>
      </p:pic>
      <p:pic>
        <p:nvPicPr>
          <p:cNvPr id="11" name="Image 10" descr="Une image contenant Police, typographie, blanc, Graphique&#10;&#10;Le contenu généré par l’IA peut être incorrect.">
            <a:extLst>
              <a:ext uri="{FF2B5EF4-FFF2-40B4-BE49-F238E27FC236}">
                <a16:creationId xmlns:a16="http://schemas.microsoft.com/office/drawing/2014/main" id="{29F5ABEB-0C8B-C9BE-F49C-9BF5A2BE1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8840" y="1976193"/>
            <a:ext cx="1247906" cy="314287"/>
          </a:xfrm>
          <a:prstGeom prst="rect">
            <a:avLst/>
          </a:prstGeom>
        </p:spPr>
      </p:pic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E13B95E3-D0AF-3C42-CC38-97983ACF185D}"/>
              </a:ext>
            </a:extLst>
          </p:cNvPr>
          <p:cNvSpPr/>
          <p:nvPr/>
        </p:nvSpPr>
        <p:spPr>
          <a:xfrm>
            <a:off x="10965180" y="1604629"/>
            <a:ext cx="188726" cy="6858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BDD2CAA-9300-12D9-312A-AB96FA5B1180}"/>
              </a:ext>
            </a:extLst>
          </p:cNvPr>
          <p:cNvSpPr txBox="1"/>
          <p:nvPr/>
        </p:nvSpPr>
        <p:spPr>
          <a:xfrm>
            <a:off x="11149243" y="1652621"/>
            <a:ext cx="112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matrices de poids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39244AF9-F46E-8EBA-061E-F3E790DB56AE}"/>
              </a:ext>
            </a:extLst>
          </p:cNvPr>
          <p:cNvSpPr/>
          <p:nvPr/>
        </p:nvSpPr>
        <p:spPr>
          <a:xfrm>
            <a:off x="4469937" y="1386114"/>
            <a:ext cx="4335059" cy="851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2C1C84A9-C2EB-1777-768C-6847E64F0212}"/>
              </a:ext>
            </a:extLst>
          </p:cNvPr>
          <p:cNvSpPr/>
          <p:nvPr/>
        </p:nvSpPr>
        <p:spPr>
          <a:xfrm>
            <a:off x="9613551" y="1310483"/>
            <a:ext cx="155289" cy="9799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9DD403D-012E-61B7-0132-4A605B43FA39}"/>
              </a:ext>
            </a:extLst>
          </p:cNvPr>
          <p:cNvSpPr/>
          <p:nvPr/>
        </p:nvSpPr>
        <p:spPr>
          <a:xfrm>
            <a:off x="150868" y="3257486"/>
            <a:ext cx="2221956" cy="2741219"/>
          </a:xfrm>
          <a:prstGeom prst="round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83C0915-19BC-BEC6-F852-587F4F615AB0}"/>
              </a:ext>
            </a:extLst>
          </p:cNvPr>
          <p:cNvSpPr/>
          <p:nvPr/>
        </p:nvSpPr>
        <p:spPr>
          <a:xfrm>
            <a:off x="2468080" y="3241660"/>
            <a:ext cx="2073748" cy="2757045"/>
          </a:xfrm>
          <a:prstGeom prst="round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C9B87BF3-6571-7BA3-2F8B-DE5ABBD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421" b="57130"/>
          <a:stretch>
            <a:fillRect/>
          </a:stretch>
        </p:blipFill>
        <p:spPr>
          <a:xfrm>
            <a:off x="530225" y="5537229"/>
            <a:ext cx="1381846" cy="365125"/>
          </a:xfrm>
          <a:prstGeom prst="rect">
            <a:avLst/>
          </a:prstGeom>
        </p:spPr>
      </p:pic>
      <p:pic>
        <p:nvPicPr>
          <p:cNvPr id="27" name="Image 26" descr="Une image contenant texte, Police, blanc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22EEF653-66C2-158A-FAB3-42C211E3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50" t="47661" r="7797" b="20448"/>
          <a:stretch>
            <a:fillRect/>
          </a:stretch>
        </p:blipFill>
        <p:spPr>
          <a:xfrm>
            <a:off x="3005753" y="5583982"/>
            <a:ext cx="1028701" cy="27161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70AC17B-36F1-F984-BB02-E73B6A93B01F}"/>
              </a:ext>
            </a:extLst>
          </p:cNvPr>
          <p:cNvSpPr txBox="1"/>
          <p:nvPr/>
        </p:nvSpPr>
        <p:spPr>
          <a:xfrm>
            <a:off x="4995075" y="2705613"/>
            <a:ext cx="298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couche :</a:t>
            </a:r>
          </a:p>
        </p:txBody>
      </p:sp>
      <p:pic>
        <p:nvPicPr>
          <p:cNvPr id="33" name="Image 32" descr="Une image contenant Police, blanc, Graphique, texte&#10;&#10;Le contenu généré par l’IA peut être incorrect.">
            <a:extLst>
              <a:ext uri="{FF2B5EF4-FFF2-40B4-BE49-F238E27FC236}">
                <a16:creationId xmlns:a16="http://schemas.microsoft.com/office/drawing/2014/main" id="{4CE8C11C-1F69-548F-DD71-146B54840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6827" y="3077338"/>
            <a:ext cx="2393455" cy="35901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26C579B7-9B03-3AB1-0FFF-C44BA835D3EE}"/>
              </a:ext>
            </a:extLst>
          </p:cNvPr>
          <p:cNvSpPr txBox="1"/>
          <p:nvPr/>
        </p:nvSpPr>
        <p:spPr>
          <a:xfrm>
            <a:off x="5268672" y="3063357"/>
            <a:ext cx="2923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-invariance de la condition :</a:t>
            </a:r>
          </a:p>
          <a:p>
            <a:endParaRPr lang="fr-FR" dirty="0"/>
          </a:p>
          <a:p>
            <a:r>
              <a:rPr lang="fr-FR" dirty="0"/>
              <a:t>-équivariance de q : 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C1BFCF11-4BBF-EB7C-A3C2-ED69CFA59D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4584" y="3597195"/>
            <a:ext cx="3674659" cy="369640"/>
          </a:xfrm>
          <a:prstGeom prst="rect">
            <a:avLst/>
          </a:prstGeom>
        </p:spPr>
      </p:pic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A494D506-7F52-49F1-C25F-CC0255BBED7F}"/>
              </a:ext>
            </a:extLst>
          </p:cNvPr>
          <p:cNvSpPr/>
          <p:nvPr/>
        </p:nvSpPr>
        <p:spPr>
          <a:xfrm rot="5400000">
            <a:off x="1699884" y="2070552"/>
            <a:ext cx="517002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E47A88A-79D9-A937-464C-92B6E4B20BCA}"/>
              </a:ext>
            </a:extLst>
          </p:cNvPr>
          <p:cNvSpPr txBox="1"/>
          <p:nvPr/>
        </p:nvSpPr>
        <p:spPr>
          <a:xfrm>
            <a:off x="278279" y="2447925"/>
            <a:ext cx="336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ReLU</a:t>
            </a:r>
            <a:r>
              <a:rPr lang="fr-FR" dirty="0"/>
              <a:t> classique adapté à un neurone vectoriel</a:t>
            </a:r>
          </a:p>
        </p:txBody>
      </p:sp>
      <p:pic>
        <p:nvPicPr>
          <p:cNvPr id="41" name="Image 40" descr="Une image contenant diagramme, ligne, capture d’écran, Tracé&#10;&#10;Le contenu généré par l’IA peut être incorrect.">
            <a:extLst>
              <a:ext uri="{FF2B5EF4-FFF2-40B4-BE49-F238E27FC236}">
                <a16:creationId xmlns:a16="http://schemas.microsoft.com/office/drawing/2014/main" id="{1711D1CB-F294-8ED2-4D52-227B2965A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869" y="4192050"/>
            <a:ext cx="4459462" cy="18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6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FF24C8-D8E7-654E-9D0C-C8EE98CC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Pooling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FD7251-C298-D6E3-7034-10FF1297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FF4534-FC90-7E6E-82E1-9CDA04E4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15A7C4-A3FE-2560-BEFE-4CEC8C75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39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D891CC-AF39-F1C8-0C8B-4F747522D770}"/>
              </a:ext>
            </a:extLst>
          </p:cNvPr>
          <p:cNvSpPr txBox="1"/>
          <p:nvPr/>
        </p:nvSpPr>
        <p:spPr>
          <a:xfrm>
            <a:off x="421615" y="3001149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Action du </a:t>
            </a:r>
            <a:r>
              <a:rPr lang="fr-FR" dirty="0" err="1"/>
              <a:t>pooling</a:t>
            </a:r>
            <a:endParaRPr lang="fr-FR" dirty="0"/>
          </a:p>
        </p:txBody>
      </p:sp>
      <p:sp>
        <p:nvSpPr>
          <p:cNvPr id="16" name="Flèche : double flèche horizontale 15">
            <a:extLst>
              <a:ext uri="{FF2B5EF4-FFF2-40B4-BE49-F238E27FC236}">
                <a16:creationId xmlns:a16="http://schemas.microsoft.com/office/drawing/2014/main" id="{91D913AB-9443-930A-FD5A-16F017ED2382}"/>
              </a:ext>
            </a:extLst>
          </p:cNvPr>
          <p:cNvSpPr/>
          <p:nvPr/>
        </p:nvSpPr>
        <p:spPr>
          <a:xfrm>
            <a:off x="2402348" y="3108369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" name="Image 9" descr="Une image contenant Police, texte, blanc, diagramme&#10;&#10;Le contenu généré par l’IA peut être incorrect.">
            <a:extLst>
              <a:ext uri="{FF2B5EF4-FFF2-40B4-BE49-F238E27FC236}">
                <a16:creationId xmlns:a16="http://schemas.microsoft.com/office/drawing/2014/main" id="{40003BB6-B02A-01D3-7304-11083716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737924"/>
            <a:ext cx="3442694" cy="97863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2B340B8-D360-3CD7-1808-64AAAAC87A3F}"/>
              </a:ext>
            </a:extLst>
          </p:cNvPr>
          <p:cNvSpPr txBox="1"/>
          <p:nvPr/>
        </p:nvSpPr>
        <p:spPr>
          <a:xfrm>
            <a:off x="7909526" y="3024491"/>
            <a:ext cx="65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4C498156-8FFD-396D-BAAF-B1388C70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3072793"/>
            <a:ext cx="3329940" cy="272729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1C69EAA9-4682-6904-FCFA-485F005A0494}"/>
              </a:ext>
            </a:extLst>
          </p:cNvPr>
          <p:cNvSpPr/>
          <p:nvPr/>
        </p:nvSpPr>
        <p:spPr>
          <a:xfrm>
            <a:off x="3131794" y="2656376"/>
            <a:ext cx="3660293" cy="106018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737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844F-14F8-EF0F-E6DB-504A9CA14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C1AA0-0BA8-0BBE-374B-170C2701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49" y="136525"/>
            <a:ext cx="10515600" cy="708915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Un problème : la rotation de nuages de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A78015-5497-ECAD-DDF3-CDE720AE5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0449" r="3359" b="63406"/>
          <a:stretch>
            <a:fillRect/>
          </a:stretch>
        </p:blipFill>
        <p:spPr bwMode="auto">
          <a:xfrm>
            <a:off x="485200" y="1073565"/>
            <a:ext cx="11049001" cy="12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DEB057A8-6804-AE32-7CB2-33F709B8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DC027236-BB64-125E-FAE6-BBE2F2A6E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2763E55-44A2-D33A-C92A-56D17F0C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776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8EE2E-1292-626D-78E3-4E123D9C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Normalisation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D79E44-FB2E-F867-FA38-3C360D53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4D1DF2-A427-D3E4-A8FE-1DCD5903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065416-1FA3-7992-6817-0807E852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40</a:t>
            </a:fld>
            <a:endParaRPr lang="fr-FR"/>
          </a:p>
        </p:txBody>
      </p:sp>
      <p:sp>
        <p:nvSpPr>
          <p:cNvPr id="30" name="Flèche : double flèche horizontale 29">
            <a:extLst>
              <a:ext uri="{FF2B5EF4-FFF2-40B4-BE49-F238E27FC236}">
                <a16:creationId xmlns:a16="http://schemas.microsoft.com/office/drawing/2014/main" id="{F99518EC-0BC7-621E-A48F-4D6531421F77}"/>
              </a:ext>
            </a:extLst>
          </p:cNvPr>
          <p:cNvSpPr/>
          <p:nvPr/>
        </p:nvSpPr>
        <p:spPr>
          <a:xfrm>
            <a:off x="1811509" y="1951729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81272978-2F08-C948-4F89-0721F9C7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349"/>
          <a:stretch>
            <a:fillRect/>
          </a:stretch>
        </p:blipFill>
        <p:spPr>
          <a:xfrm>
            <a:off x="2525758" y="1951729"/>
            <a:ext cx="8932817" cy="94387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8F55958-5FBF-E5D8-EA10-022B8DB7A906}"/>
              </a:ext>
            </a:extLst>
          </p:cNvPr>
          <p:cNvSpPr txBox="1"/>
          <p:nvPr/>
        </p:nvSpPr>
        <p:spPr>
          <a:xfrm>
            <a:off x="104775" y="1758403"/>
            <a:ext cx="1724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Action de la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54825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B5A4C-DA7B-6071-CB70-94CA8F06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63275E-E7CA-16E1-5835-D7C13E54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Normalisation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A46B73-9CFD-E69F-6986-AFA810206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B4A534-11DD-AA0B-2F03-C81776A0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8374D-312D-8BA6-6C75-786F28D4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41</a:t>
            </a:fld>
            <a:endParaRPr lang="fr-FR"/>
          </a:p>
        </p:txBody>
      </p:sp>
      <p:sp>
        <p:nvSpPr>
          <p:cNvPr id="30" name="Flèche : double flèche horizontale 29">
            <a:extLst>
              <a:ext uri="{FF2B5EF4-FFF2-40B4-BE49-F238E27FC236}">
                <a16:creationId xmlns:a16="http://schemas.microsoft.com/office/drawing/2014/main" id="{0C82B58A-1035-E6EA-E60C-9B29230A6B00}"/>
              </a:ext>
            </a:extLst>
          </p:cNvPr>
          <p:cNvSpPr/>
          <p:nvPr/>
        </p:nvSpPr>
        <p:spPr>
          <a:xfrm>
            <a:off x="1811509" y="1951729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47530E26-DF57-1382-BEB0-A4B66535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779"/>
          <a:stretch>
            <a:fillRect/>
          </a:stretch>
        </p:blipFill>
        <p:spPr>
          <a:xfrm>
            <a:off x="2525758" y="1951729"/>
            <a:ext cx="8932817" cy="248692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F6FB0979-D0D5-A2DB-AD6D-ECE1018BB5DB}"/>
              </a:ext>
            </a:extLst>
          </p:cNvPr>
          <p:cNvSpPr txBox="1"/>
          <p:nvPr/>
        </p:nvSpPr>
        <p:spPr>
          <a:xfrm>
            <a:off x="104775" y="1758403"/>
            <a:ext cx="1724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Action de la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038837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5323-336F-602A-F1FE-B53A2BAF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D9A6D-FF46-7208-CE32-9079D454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Normalisation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0830D2-3A03-E015-1F52-E549447F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438543-D626-4026-0533-BB134B3F2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FD2393-E2F3-6867-7CC2-1F8EB610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42</a:t>
            </a:fld>
            <a:endParaRPr lang="fr-FR"/>
          </a:p>
        </p:txBody>
      </p:sp>
      <p:sp>
        <p:nvSpPr>
          <p:cNvPr id="30" name="Flèche : double flèche horizontale 29">
            <a:extLst>
              <a:ext uri="{FF2B5EF4-FFF2-40B4-BE49-F238E27FC236}">
                <a16:creationId xmlns:a16="http://schemas.microsoft.com/office/drawing/2014/main" id="{0C303551-7283-ADAA-548A-0C7F0756A3EF}"/>
              </a:ext>
            </a:extLst>
          </p:cNvPr>
          <p:cNvSpPr/>
          <p:nvPr/>
        </p:nvSpPr>
        <p:spPr>
          <a:xfrm>
            <a:off x="1811509" y="1951729"/>
            <a:ext cx="661416" cy="237744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7" name="Image 2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C3B5A35E-AA6F-8880-0460-6B085BAF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58" y="1951729"/>
            <a:ext cx="8932817" cy="3541568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6F0ADB36-510E-B69B-5C64-C5FD688A0D9C}"/>
              </a:ext>
            </a:extLst>
          </p:cNvPr>
          <p:cNvSpPr txBox="1"/>
          <p:nvPr/>
        </p:nvSpPr>
        <p:spPr>
          <a:xfrm>
            <a:off x="104775" y="1758403"/>
            <a:ext cx="1724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Action de la normalisation</a:t>
            </a:r>
          </a:p>
        </p:txBody>
      </p:sp>
    </p:spTree>
    <p:extLst>
      <p:ext uri="{BB962C8B-B14F-4D97-AF65-F5344CB8AC3E}">
        <p14:creationId xmlns:p14="http://schemas.microsoft.com/office/powerpoint/2010/main" val="1994875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B4C602-FE4A-820B-5F8C-CF9BF7CE2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5B2951-69FE-2067-A340-AC5389BB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567006-739B-CC01-5B8C-64544D6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43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84F878-E9A8-229E-9550-6681117527DD}"/>
              </a:ext>
            </a:extLst>
          </p:cNvPr>
          <p:cNvSpPr txBox="1"/>
          <p:nvPr/>
        </p:nvSpPr>
        <p:spPr>
          <a:xfrm>
            <a:off x="366793" y="1124119"/>
            <a:ext cx="7343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normalisation :</a:t>
            </a:r>
          </a:p>
          <a:p>
            <a:r>
              <a:rPr lang="fr-FR" dirty="0"/>
              <a:t>   -la norme est invariante aux rotations, les statistiques des </a:t>
            </a:r>
            <a:r>
              <a:rPr lang="fr-FR" dirty="0" err="1"/>
              <a:t>batchs</a:t>
            </a:r>
            <a:r>
              <a:rPr lang="fr-FR" dirty="0"/>
              <a:t> aussi</a:t>
            </a:r>
          </a:p>
          <a:p>
            <a:r>
              <a:rPr lang="fr-FR" dirty="0"/>
              <a:t>   </a:t>
            </a:r>
          </a:p>
          <a:p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2B4AEF5-DE07-1AD8-E651-91F3E967271D}"/>
              </a:ext>
            </a:extLst>
          </p:cNvPr>
          <p:cNvSpPr txBox="1">
            <a:spLocks/>
          </p:cNvSpPr>
          <p:nvPr/>
        </p:nvSpPr>
        <p:spPr>
          <a:xfrm>
            <a:off x="760508" y="136525"/>
            <a:ext cx="105156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simplifiée du réseau de neurones vectoriels : Normalisation</a:t>
            </a:r>
          </a:p>
        </p:txBody>
      </p:sp>
    </p:spTree>
    <p:extLst>
      <p:ext uri="{BB962C8B-B14F-4D97-AF65-F5344CB8AC3E}">
        <p14:creationId xmlns:p14="http://schemas.microsoft.com/office/powerpoint/2010/main" val="1108415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7CF7-C88C-ABA2-AE29-F4DAB00F2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66A2AD-07A9-E91F-E905-8F858ABF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E87A48-949D-D38F-91E0-A1F02E7D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796174-0272-ECBD-175C-AA0EDBA7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A067B2-718D-C15B-F982-E562CEC204DB}"/>
              </a:ext>
            </a:extLst>
          </p:cNvPr>
          <p:cNvSpPr txBox="1"/>
          <p:nvPr/>
        </p:nvSpPr>
        <p:spPr>
          <a:xfrm>
            <a:off x="366793" y="1124119"/>
            <a:ext cx="7343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normalisation :</a:t>
            </a:r>
          </a:p>
          <a:p>
            <a:r>
              <a:rPr lang="fr-FR" dirty="0"/>
              <a:t>   -la norme est invariante aux rotations, les statistiques des </a:t>
            </a:r>
            <a:r>
              <a:rPr lang="fr-FR" dirty="0" err="1"/>
              <a:t>batchs</a:t>
            </a:r>
            <a:r>
              <a:rPr lang="fr-FR" dirty="0"/>
              <a:t> aussi</a:t>
            </a:r>
          </a:p>
          <a:p>
            <a:r>
              <a:rPr lang="fr-FR" dirty="0"/>
              <a:t>   </a:t>
            </a:r>
          </a:p>
          <a:p>
            <a:endParaRPr lang="fr-FR" dirty="0"/>
          </a:p>
          <a:p>
            <a:r>
              <a:rPr lang="fr-FR" dirty="0"/>
              <a:t>=&gt; </a:t>
            </a:r>
          </a:p>
        </p:txBody>
      </p:sp>
      <p:pic>
        <p:nvPicPr>
          <p:cNvPr id="9" name="Image 8" descr="Une image contenant texte, Police, écriture manuscrite, diagramme&#10;&#10;Le contenu généré par l’IA peut être incorrect.">
            <a:extLst>
              <a:ext uri="{FF2B5EF4-FFF2-40B4-BE49-F238E27FC236}">
                <a16:creationId xmlns:a16="http://schemas.microsoft.com/office/drawing/2014/main" id="{FB0060A9-3391-D1DB-118F-4935C6E1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14"/>
          <a:stretch>
            <a:fillRect/>
          </a:stretch>
        </p:blipFill>
        <p:spPr>
          <a:xfrm>
            <a:off x="760508" y="1914972"/>
            <a:ext cx="4045810" cy="291927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2A9A5B5B-75F2-8359-E01F-74479C42E972}"/>
              </a:ext>
            </a:extLst>
          </p:cNvPr>
          <p:cNvSpPr txBox="1">
            <a:spLocks/>
          </p:cNvSpPr>
          <p:nvPr/>
        </p:nvSpPr>
        <p:spPr>
          <a:xfrm>
            <a:off x="760508" y="136525"/>
            <a:ext cx="105156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simplifiée du réseau de neurones vectoriels :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240624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877F2-437A-9908-A729-BF79DE6D1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956BBC-74D9-7B1A-261C-E8E8611FD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56557C-0970-C022-5F5D-E42BC7D4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184A3C-FF99-0416-F009-B86D0216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B8A3ED-A6E4-385F-8CA6-7EF083816990}"/>
              </a:ext>
            </a:extLst>
          </p:cNvPr>
          <p:cNvSpPr txBox="1"/>
          <p:nvPr/>
        </p:nvSpPr>
        <p:spPr>
          <a:xfrm>
            <a:off x="366793" y="1124119"/>
            <a:ext cx="7343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normalisation :</a:t>
            </a:r>
          </a:p>
          <a:p>
            <a:r>
              <a:rPr lang="fr-FR" dirty="0"/>
              <a:t>   -la norme est invariante aux rotations, les statistiques des </a:t>
            </a:r>
            <a:r>
              <a:rPr lang="fr-FR" dirty="0" err="1"/>
              <a:t>batchs</a:t>
            </a:r>
            <a:r>
              <a:rPr lang="fr-FR" dirty="0"/>
              <a:t> aussi</a:t>
            </a:r>
          </a:p>
          <a:p>
            <a:r>
              <a:rPr lang="fr-FR" dirty="0"/>
              <a:t>   </a:t>
            </a:r>
          </a:p>
          <a:p>
            <a:endParaRPr lang="fr-FR" dirty="0"/>
          </a:p>
          <a:p>
            <a:r>
              <a:rPr lang="fr-FR" dirty="0"/>
              <a:t>=&gt; </a:t>
            </a:r>
          </a:p>
        </p:txBody>
      </p:sp>
      <p:pic>
        <p:nvPicPr>
          <p:cNvPr id="9" name="Image 8" descr="Une image contenant texte, Police, écriture manuscrite, diagramme&#10;&#10;Le contenu généré par l’IA peut être incorrect.">
            <a:extLst>
              <a:ext uri="{FF2B5EF4-FFF2-40B4-BE49-F238E27FC236}">
                <a16:creationId xmlns:a16="http://schemas.microsoft.com/office/drawing/2014/main" id="{71959D0E-6940-FEA3-DB7B-C94219C9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14"/>
          <a:stretch>
            <a:fillRect/>
          </a:stretch>
        </p:blipFill>
        <p:spPr>
          <a:xfrm>
            <a:off x="760508" y="1914972"/>
            <a:ext cx="4045810" cy="2919271"/>
          </a:xfrm>
          <a:prstGeom prst="rect">
            <a:avLst/>
          </a:prstGeom>
        </p:spPr>
      </p:pic>
      <p:pic>
        <p:nvPicPr>
          <p:cNvPr id="10" name="Image 9" descr="Une image contenant boîte, cube&#10;&#10;Le contenu généré par l’IA peut être incorrect.">
            <a:extLst>
              <a:ext uri="{FF2B5EF4-FFF2-40B4-BE49-F238E27FC236}">
                <a16:creationId xmlns:a16="http://schemas.microsoft.com/office/drawing/2014/main" id="{65E7E8AB-17D8-3676-450A-E4289190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976"/>
          <a:stretch>
            <a:fillRect/>
          </a:stretch>
        </p:blipFill>
        <p:spPr>
          <a:xfrm>
            <a:off x="6773144" y="2646505"/>
            <a:ext cx="5052063" cy="12873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C62418-4614-CFD2-EB42-6A0D61ECD8AA}"/>
              </a:ext>
            </a:extLst>
          </p:cNvPr>
          <p:cNvSpPr txBox="1"/>
          <p:nvPr/>
        </p:nvSpPr>
        <p:spPr>
          <a:xfrm>
            <a:off x="5496115" y="3024445"/>
            <a:ext cx="119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neurone classique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141A763-D51C-56C4-B541-702FAC0652C8}"/>
              </a:ext>
            </a:extLst>
          </p:cNvPr>
          <p:cNvSpPr txBox="1">
            <a:spLocks/>
          </p:cNvSpPr>
          <p:nvPr/>
        </p:nvSpPr>
        <p:spPr>
          <a:xfrm>
            <a:off x="760508" y="136525"/>
            <a:ext cx="105156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simplifiée du réseau de neurones vectoriels : Normalisation</a:t>
            </a:r>
          </a:p>
        </p:txBody>
      </p:sp>
    </p:spTree>
    <p:extLst>
      <p:ext uri="{BB962C8B-B14F-4D97-AF65-F5344CB8AC3E}">
        <p14:creationId xmlns:p14="http://schemas.microsoft.com/office/powerpoint/2010/main" val="3079949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F4C95-301A-00D0-CC4E-180EB368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F72C11-4319-5A3D-4ECB-731C83CD9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E953D4-966E-9FD7-4C46-4EB20632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C5EFF1-0EF4-9C64-BF93-FAC537920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46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2F0194-D4CC-ACCF-4AC6-3CE1FB809737}"/>
              </a:ext>
            </a:extLst>
          </p:cNvPr>
          <p:cNvSpPr txBox="1"/>
          <p:nvPr/>
        </p:nvSpPr>
        <p:spPr>
          <a:xfrm>
            <a:off x="366793" y="1124119"/>
            <a:ext cx="7343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Équivariance</a:t>
            </a:r>
            <a:r>
              <a:rPr lang="fr-FR" dirty="0"/>
              <a:t> de la normalisation :</a:t>
            </a:r>
          </a:p>
          <a:p>
            <a:r>
              <a:rPr lang="fr-FR" dirty="0"/>
              <a:t>   -la norme est invariante aux rotations, les statistiques des </a:t>
            </a:r>
            <a:r>
              <a:rPr lang="fr-FR" dirty="0" err="1"/>
              <a:t>batchs</a:t>
            </a:r>
            <a:r>
              <a:rPr lang="fr-FR" dirty="0"/>
              <a:t> aussi</a:t>
            </a:r>
          </a:p>
          <a:p>
            <a:r>
              <a:rPr lang="fr-FR" dirty="0"/>
              <a:t>   </a:t>
            </a:r>
          </a:p>
          <a:p>
            <a:endParaRPr lang="fr-FR" dirty="0"/>
          </a:p>
          <a:p>
            <a:r>
              <a:rPr lang="fr-FR" dirty="0"/>
              <a:t>=&gt; </a:t>
            </a:r>
          </a:p>
        </p:txBody>
      </p:sp>
      <p:pic>
        <p:nvPicPr>
          <p:cNvPr id="9" name="Image 8" descr="Une image contenant texte, Police, écriture manuscrite, diagramme&#10;&#10;Le contenu généré par l’IA peut être incorrect.">
            <a:extLst>
              <a:ext uri="{FF2B5EF4-FFF2-40B4-BE49-F238E27FC236}">
                <a16:creationId xmlns:a16="http://schemas.microsoft.com/office/drawing/2014/main" id="{12DA6E42-B481-ABBE-D701-F79D2E7E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14"/>
          <a:stretch>
            <a:fillRect/>
          </a:stretch>
        </p:blipFill>
        <p:spPr>
          <a:xfrm>
            <a:off x="760508" y="1914972"/>
            <a:ext cx="4045810" cy="2919271"/>
          </a:xfrm>
          <a:prstGeom prst="rect">
            <a:avLst/>
          </a:prstGeom>
        </p:spPr>
      </p:pic>
      <p:pic>
        <p:nvPicPr>
          <p:cNvPr id="10" name="Image 9" descr="Une image contenant boîte, cube&#10;&#10;Le contenu généré par l’IA peut être incorrect.">
            <a:extLst>
              <a:ext uri="{FF2B5EF4-FFF2-40B4-BE49-F238E27FC236}">
                <a16:creationId xmlns:a16="http://schemas.microsoft.com/office/drawing/2014/main" id="{F98C2CA0-BBE5-4B89-AF76-5D5510E8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44" y="2646505"/>
            <a:ext cx="5052063" cy="32164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7B991D9-D61B-B8C2-9344-F57F92CBDA6A}"/>
              </a:ext>
            </a:extLst>
          </p:cNvPr>
          <p:cNvSpPr txBox="1"/>
          <p:nvPr/>
        </p:nvSpPr>
        <p:spPr>
          <a:xfrm>
            <a:off x="5496115" y="3024445"/>
            <a:ext cx="119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neurone classique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5B78A5-2F97-6F74-970D-5AA1E218E8CA}"/>
              </a:ext>
            </a:extLst>
          </p:cNvPr>
          <p:cNvSpPr txBox="1"/>
          <p:nvPr/>
        </p:nvSpPr>
        <p:spPr>
          <a:xfrm>
            <a:off x="5547877" y="4690397"/>
            <a:ext cx="10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neurone vectoriel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3E0CA27-C8CE-2C57-3FB1-DA550E81F7EA}"/>
              </a:ext>
            </a:extLst>
          </p:cNvPr>
          <p:cNvSpPr txBox="1">
            <a:spLocks/>
          </p:cNvSpPr>
          <p:nvPr/>
        </p:nvSpPr>
        <p:spPr>
          <a:xfrm>
            <a:off x="760508" y="136525"/>
            <a:ext cx="10515600" cy="75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Architecture simplifiée du réseau de neurones vectoriels : Normalisation</a:t>
            </a:r>
          </a:p>
        </p:txBody>
      </p:sp>
    </p:spTree>
    <p:extLst>
      <p:ext uri="{BB962C8B-B14F-4D97-AF65-F5344CB8AC3E}">
        <p14:creationId xmlns:p14="http://schemas.microsoft.com/office/powerpoint/2010/main" val="1088907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3BC144-4CBF-F970-5C58-A369BDEF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FE9F3B-6D55-DFF0-BB5C-09D244EE3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10A69A-7CFF-80E5-2A1E-56368004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47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7716923-94A1-AABD-658F-2E32F5D9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825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invariante</a:t>
            </a:r>
          </a:p>
        </p:txBody>
      </p:sp>
      <p:pic>
        <p:nvPicPr>
          <p:cNvPr id="11" name="Image 10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2C4E922B-37DA-8B6F-DDE8-A93BBD02F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197"/>
          <a:stretch>
            <a:fillRect/>
          </a:stretch>
        </p:blipFill>
        <p:spPr>
          <a:xfrm>
            <a:off x="266699" y="1583938"/>
            <a:ext cx="11477625" cy="673488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297D9859-2986-CD15-4293-A42FCA32D96B}"/>
              </a:ext>
            </a:extLst>
          </p:cNvPr>
          <p:cNvSpPr/>
          <p:nvPr/>
        </p:nvSpPr>
        <p:spPr>
          <a:xfrm>
            <a:off x="5972174" y="1981201"/>
            <a:ext cx="1647825" cy="55245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789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5490E-57B9-7C11-3E1D-32F6344CF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91E16B-4520-95D5-1882-9B6F3DB8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825D3-D3DA-E759-3C03-01BAA7EF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B882FF-B4E4-BEE3-B3BE-9777DC23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48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00A63F5-C7C7-7F7F-0FDA-5D416F10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825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invariante</a:t>
            </a:r>
          </a:p>
        </p:txBody>
      </p:sp>
      <p:pic>
        <p:nvPicPr>
          <p:cNvPr id="11" name="Image 10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C2C23AC3-DFC6-6AE3-45ED-4F6D127A13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17"/>
          <a:stretch>
            <a:fillRect/>
          </a:stretch>
        </p:blipFill>
        <p:spPr>
          <a:xfrm>
            <a:off x="266699" y="1583937"/>
            <a:ext cx="11477625" cy="104496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BE15707-FAE1-0697-B7A2-CB4E3707763A}"/>
              </a:ext>
            </a:extLst>
          </p:cNvPr>
          <p:cNvSpPr/>
          <p:nvPr/>
        </p:nvSpPr>
        <p:spPr>
          <a:xfrm>
            <a:off x="4657725" y="2155031"/>
            <a:ext cx="2524125" cy="473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942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13D4E-DFD9-4073-8E17-F24CA5382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0439DC-3D7B-8708-D402-96029A40E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62294B-18BB-97D7-2351-125AC4BD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D0E510-1AD3-A301-361C-8E8FDFD5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49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90A700C-0FA0-9015-02E5-FAD8F406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825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invariante</a:t>
            </a:r>
          </a:p>
        </p:txBody>
      </p:sp>
      <p:pic>
        <p:nvPicPr>
          <p:cNvPr id="11" name="Image 10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97002CAE-A339-ECA5-2334-A7215EB4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17"/>
          <a:stretch>
            <a:fillRect/>
          </a:stretch>
        </p:blipFill>
        <p:spPr>
          <a:xfrm>
            <a:off x="266699" y="1583937"/>
            <a:ext cx="11477625" cy="104496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F077499-ADE1-69B5-74FA-A15592F23B34}"/>
              </a:ext>
            </a:extLst>
          </p:cNvPr>
          <p:cNvSpPr/>
          <p:nvPr/>
        </p:nvSpPr>
        <p:spPr>
          <a:xfrm>
            <a:off x="4657725" y="2155031"/>
            <a:ext cx="2524125" cy="473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D52CC2A0-5B49-D4DB-2200-926D62B5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64" b="27243"/>
          <a:stretch>
            <a:fillRect/>
          </a:stretch>
        </p:blipFill>
        <p:spPr>
          <a:xfrm>
            <a:off x="266699" y="3199995"/>
            <a:ext cx="11477625" cy="9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831B-DE23-B799-EB8F-F0E47DD3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B05EC-E175-D971-7370-D106A05D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49" y="136525"/>
            <a:ext cx="10515600" cy="708915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Un problème : la rotation de nuages de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F63692-5CD7-A329-D1D2-9CBFEEE30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0449" r="3359" b="63406"/>
          <a:stretch>
            <a:fillRect/>
          </a:stretch>
        </p:blipFill>
        <p:spPr bwMode="auto">
          <a:xfrm>
            <a:off x="485200" y="1073565"/>
            <a:ext cx="11049001" cy="12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F356676-B5D9-3395-AB29-7AA3FD16B9E6}"/>
              </a:ext>
            </a:extLst>
          </p:cNvPr>
          <p:cNvSpPr txBox="1"/>
          <p:nvPr/>
        </p:nvSpPr>
        <p:spPr>
          <a:xfrm>
            <a:off x="6482190" y="3022483"/>
            <a:ext cx="499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Réseau de neurones entrainé</a:t>
            </a:r>
            <a:r>
              <a:rPr lang="fr-FR" dirty="0"/>
              <a:t> (e.g. : PointNet)</a:t>
            </a:r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74B22010-07CC-01BC-08FE-8E7389E5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55BA6B2D-F0FC-662B-3BDF-D6D84562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33FAB409-412A-0B4C-6213-EA6024B6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</a:t>
            </a:fld>
            <a:endParaRPr lang="fr-FR"/>
          </a:p>
        </p:txBody>
      </p:sp>
      <p:pic>
        <p:nvPicPr>
          <p:cNvPr id="2054" name="Picture 6" descr="Réseau neuronal - Icônes la mise en réseau gratuites">
            <a:extLst>
              <a:ext uri="{FF2B5EF4-FFF2-40B4-BE49-F238E27FC236}">
                <a16:creationId xmlns:a16="http://schemas.microsoft.com/office/drawing/2014/main" id="{7DF238E8-48A9-EC66-31AA-969F054C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694" y="2786197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AFF52739-CC8E-4936-44B8-4691C9EC5A64}"/>
              </a:ext>
            </a:extLst>
          </p:cNvPr>
          <p:cNvSpPr/>
          <p:nvPr/>
        </p:nvSpPr>
        <p:spPr>
          <a:xfrm>
            <a:off x="5703376" y="2026505"/>
            <a:ext cx="612648" cy="77838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1649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18999-F710-1C71-80BD-9B7B4723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31C00D-0E5C-454C-64A3-EF37E717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4E9891-2EAD-0B4D-E023-9EDA0695E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728E3-B109-5DB0-4B8E-78C97885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251FDFCA-5DCA-4B15-9CAB-F30AA4675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58825"/>
          </a:xfrm>
        </p:spPr>
        <p:txBody>
          <a:bodyPr>
            <a:normAutofit fontScale="90000"/>
          </a:bodyPr>
          <a:lstStyle/>
          <a:p>
            <a:r>
              <a:rPr lang="fr-FR" dirty="0"/>
              <a:t>Architecture simplifiée du réseau de neurones vectoriels : Couche invariante</a:t>
            </a:r>
          </a:p>
        </p:txBody>
      </p:sp>
      <p:pic>
        <p:nvPicPr>
          <p:cNvPr id="11" name="Image 10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04DF5191-1480-9FF3-6316-01129F74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517"/>
          <a:stretch>
            <a:fillRect/>
          </a:stretch>
        </p:blipFill>
        <p:spPr>
          <a:xfrm>
            <a:off x="266699" y="1583937"/>
            <a:ext cx="11477625" cy="1044963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F598424-0F71-E3B9-BED9-AD6AF8C543B9}"/>
              </a:ext>
            </a:extLst>
          </p:cNvPr>
          <p:cNvSpPr/>
          <p:nvPr/>
        </p:nvSpPr>
        <p:spPr>
          <a:xfrm>
            <a:off x="4657725" y="2155031"/>
            <a:ext cx="2524125" cy="4738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texte, Police, capture d’écran, algèbre&#10;&#10;Le contenu généré par l’IA peut être incorrect.">
            <a:extLst>
              <a:ext uri="{FF2B5EF4-FFF2-40B4-BE49-F238E27FC236}">
                <a16:creationId xmlns:a16="http://schemas.microsoft.com/office/drawing/2014/main" id="{3CA612FA-F60A-AC24-1794-9EE0F6B5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64"/>
          <a:stretch>
            <a:fillRect/>
          </a:stretch>
        </p:blipFill>
        <p:spPr>
          <a:xfrm>
            <a:off x="266699" y="3199994"/>
            <a:ext cx="11477625" cy="169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5FA33-1CA7-F18B-C5D4-F9F01E71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D6F90C-69C8-F87E-A369-8DD17582B62C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7DE20D-62B1-7515-B700-E8A7CFE1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39A79B-C7EC-0FCB-9B88-22E9A1FF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C42FA-E668-F27B-B1B5-6410D351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967529-1CBA-7467-E9D7-514592BA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0FF851-017B-D30C-5CB1-39EC0077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4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DDDDC-DC12-7D7A-07DA-662D74E0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Performances des </a:t>
            </a:r>
            <a:r>
              <a:rPr lang="fr-FR" dirty="0" err="1"/>
              <a:t>VNs</a:t>
            </a:r>
            <a:r>
              <a:rPr lang="fr-FR" dirty="0"/>
              <a:t> sur les architectures plus classiques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48383-B4A9-9151-C8E7-6CFAC8D3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A9B3B6-0ACE-91B6-A13E-03025D9E9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DFF22B-A7D5-E30F-027E-C54BEEC7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52</a:t>
            </a:fld>
            <a:endParaRPr lang="fr-FR"/>
          </a:p>
        </p:txBody>
      </p:sp>
      <p:pic>
        <p:nvPicPr>
          <p:cNvPr id="8" name="Image 7" descr="Une image contenant origami&#10;&#10;Le contenu généré par l’IA peut être incorrect.">
            <a:extLst>
              <a:ext uri="{FF2B5EF4-FFF2-40B4-BE49-F238E27FC236}">
                <a16:creationId xmlns:a16="http://schemas.microsoft.com/office/drawing/2014/main" id="{C6F6B30E-76B7-1C59-0B53-16BA5F24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2" y="1247706"/>
            <a:ext cx="7225056" cy="47562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7E34BB-42FB-D9CB-29D8-3D60445A0F23}"/>
              </a:ext>
            </a:extLst>
          </p:cNvPr>
          <p:cNvSpPr/>
          <p:nvPr/>
        </p:nvSpPr>
        <p:spPr>
          <a:xfrm>
            <a:off x="403860" y="259023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84E15CD-F4CF-065B-DCCD-FE0C5A83F12F}"/>
              </a:ext>
            </a:extLst>
          </p:cNvPr>
          <p:cNvSpPr/>
          <p:nvPr/>
        </p:nvSpPr>
        <p:spPr>
          <a:xfrm>
            <a:off x="403860" y="488385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4C3BE8F1-5549-5DDE-DDA9-2AE9623B3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04" y="1094545"/>
            <a:ext cx="4159224" cy="5045962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18D957F-576D-F549-185F-DCC867054146}"/>
              </a:ext>
            </a:extLst>
          </p:cNvPr>
          <p:cNvSpPr/>
          <p:nvPr/>
        </p:nvSpPr>
        <p:spPr>
          <a:xfrm>
            <a:off x="7886700" y="2162175"/>
            <a:ext cx="3901440" cy="4159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42325E-7F0D-1981-9B1E-CE96DF3413B8}"/>
              </a:ext>
            </a:extLst>
          </p:cNvPr>
          <p:cNvSpPr/>
          <p:nvPr/>
        </p:nvSpPr>
        <p:spPr>
          <a:xfrm>
            <a:off x="200025" y="1094545"/>
            <a:ext cx="7520979" cy="50459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D1DC4E-2044-863F-C8E0-CD1F1AEC5D3C}"/>
              </a:ext>
            </a:extLst>
          </p:cNvPr>
          <p:cNvSpPr/>
          <p:nvPr/>
        </p:nvSpPr>
        <p:spPr>
          <a:xfrm>
            <a:off x="7813093" y="1094545"/>
            <a:ext cx="4140744" cy="50459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736395A-0BA8-44A3-1796-16A7DCB6602A}"/>
              </a:ext>
            </a:extLst>
          </p:cNvPr>
          <p:cNvSpPr txBox="1"/>
          <p:nvPr/>
        </p:nvSpPr>
        <p:spPr>
          <a:xfrm>
            <a:off x="2415620" y="3089423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Reconstruction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BC1119C-81DE-4918-7C6B-3C5ACA4338EE}"/>
              </a:ext>
            </a:extLst>
          </p:cNvPr>
          <p:cNvSpPr txBox="1"/>
          <p:nvPr/>
        </p:nvSpPr>
        <p:spPr>
          <a:xfrm>
            <a:off x="8378190" y="3089423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9260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CA7D-BBE6-2A5C-A3BF-01DE0BB6B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82D1B2-90A9-AE2B-89B3-A8547538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Performances des </a:t>
            </a:r>
            <a:r>
              <a:rPr lang="fr-FR" dirty="0" err="1"/>
              <a:t>VNs</a:t>
            </a:r>
            <a:r>
              <a:rPr lang="fr-FR" dirty="0"/>
              <a:t> sur les architectures plus classiques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1314C0-7A0D-8412-0938-E15A66B81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BB91F-0EAB-2B96-72BA-5BCF03C3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69B15F-2CE2-36E1-D97D-010A8ECA5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53</a:t>
            </a:fld>
            <a:endParaRPr lang="fr-FR"/>
          </a:p>
        </p:txBody>
      </p:sp>
      <p:pic>
        <p:nvPicPr>
          <p:cNvPr id="8" name="Image 7" descr="Une image contenant origami&#10;&#10;Le contenu généré par l’IA peut être incorrect.">
            <a:extLst>
              <a:ext uri="{FF2B5EF4-FFF2-40B4-BE49-F238E27FC236}">
                <a16:creationId xmlns:a16="http://schemas.microsoft.com/office/drawing/2014/main" id="{ABEA8A25-C29E-922F-9A66-9C954F4C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2" y="1247706"/>
            <a:ext cx="7225056" cy="47562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DE5C12A5-6EC5-AA6A-9D9C-FD3DDA496A12}"/>
              </a:ext>
            </a:extLst>
          </p:cNvPr>
          <p:cNvSpPr/>
          <p:nvPr/>
        </p:nvSpPr>
        <p:spPr>
          <a:xfrm>
            <a:off x="403860" y="259023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C2C4E2C-7A86-8659-9A65-547DD5B31D27}"/>
              </a:ext>
            </a:extLst>
          </p:cNvPr>
          <p:cNvSpPr/>
          <p:nvPr/>
        </p:nvSpPr>
        <p:spPr>
          <a:xfrm>
            <a:off x="403860" y="488385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B5E32A2-D471-5E6D-FC1E-6047EFCB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04" y="1094545"/>
            <a:ext cx="4159224" cy="5045962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5FF8865-7879-0A56-906D-176B15D4AB03}"/>
              </a:ext>
            </a:extLst>
          </p:cNvPr>
          <p:cNvSpPr/>
          <p:nvPr/>
        </p:nvSpPr>
        <p:spPr>
          <a:xfrm>
            <a:off x="7886700" y="2162175"/>
            <a:ext cx="3901440" cy="4159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EB0D7C-7E21-7EFA-5CE4-032C5DE2F2CE}"/>
              </a:ext>
            </a:extLst>
          </p:cNvPr>
          <p:cNvSpPr/>
          <p:nvPr/>
        </p:nvSpPr>
        <p:spPr>
          <a:xfrm>
            <a:off x="7813093" y="1094545"/>
            <a:ext cx="4140744" cy="504596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67E8B2-887D-011E-7411-1285654C0733}"/>
              </a:ext>
            </a:extLst>
          </p:cNvPr>
          <p:cNvSpPr txBox="1"/>
          <p:nvPr/>
        </p:nvSpPr>
        <p:spPr>
          <a:xfrm>
            <a:off x="8378190" y="3089423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0690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41C01-944D-499A-0CEC-CB372484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D4EB0-2C88-B59F-DE96-C31F44CF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Performances des </a:t>
            </a:r>
            <a:r>
              <a:rPr lang="fr-FR" dirty="0" err="1"/>
              <a:t>VNs</a:t>
            </a:r>
            <a:r>
              <a:rPr lang="fr-FR" dirty="0"/>
              <a:t> sur les architectures plus classiques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5A3C92-01DD-93FE-A9A6-30ABABB3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E222D2-2B49-2365-8FB2-66BB09DA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FF626-8AF8-6AC1-7D9A-2215B02A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54</a:t>
            </a:fld>
            <a:endParaRPr lang="fr-FR"/>
          </a:p>
        </p:txBody>
      </p:sp>
      <p:pic>
        <p:nvPicPr>
          <p:cNvPr id="8" name="Image 7" descr="Une image contenant origami&#10;&#10;Le contenu généré par l’IA peut être incorrect.">
            <a:extLst>
              <a:ext uri="{FF2B5EF4-FFF2-40B4-BE49-F238E27FC236}">
                <a16:creationId xmlns:a16="http://schemas.microsoft.com/office/drawing/2014/main" id="{4490D69B-CE84-ABEB-7E86-650FD350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2" y="1247706"/>
            <a:ext cx="7225056" cy="475628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B97AB6E-3BA2-1AF6-1A1E-66D092F76CCD}"/>
              </a:ext>
            </a:extLst>
          </p:cNvPr>
          <p:cNvSpPr/>
          <p:nvPr/>
        </p:nvSpPr>
        <p:spPr>
          <a:xfrm>
            <a:off x="403860" y="259023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2E99045-DF4D-312F-AEF1-7D20901652E5}"/>
              </a:ext>
            </a:extLst>
          </p:cNvPr>
          <p:cNvSpPr/>
          <p:nvPr/>
        </p:nvSpPr>
        <p:spPr>
          <a:xfrm>
            <a:off x="403860" y="4883854"/>
            <a:ext cx="7132968" cy="104394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BE6D64A-7A04-3D01-8BD4-9C7E6E8C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04" y="1094545"/>
            <a:ext cx="4159224" cy="5045962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469D1E-60B8-BA75-7A2B-8AAAEFA4BBA5}"/>
              </a:ext>
            </a:extLst>
          </p:cNvPr>
          <p:cNvSpPr/>
          <p:nvPr/>
        </p:nvSpPr>
        <p:spPr>
          <a:xfrm>
            <a:off x="7886700" y="2162175"/>
            <a:ext cx="3901440" cy="4159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593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30379-1715-F49B-EBB5-70BA29546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2A9187-92C0-B7B9-C4B8-05E1941C38B5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B367A6-FF4E-DE0A-F074-AC7A8C3D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7E8C65-2950-AA84-E2CB-08CD353C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bg1"/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7FB87A-063E-2BA7-85C6-2EE9A560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FDD228-1742-EA59-43E9-7F42360C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5E1B7F-2A68-8F16-719B-A3618B7B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2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52198F-568D-446C-3DE7-2EC479BC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3" y="69850"/>
            <a:ext cx="10515600" cy="758825"/>
          </a:xfrm>
        </p:spPr>
        <p:txBody>
          <a:bodyPr/>
          <a:lstStyle/>
          <a:p>
            <a:r>
              <a:rPr lang="fr-FR" dirty="0"/>
              <a:t>Extension du sujet : Application au domaine moléculaire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C58A4E-759F-C7D4-AD6B-9BBD845DA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661694"/>
          </a:xfrm>
        </p:spPr>
        <p:txBody>
          <a:bodyPr>
            <a:normAutofit/>
          </a:bodyPr>
          <a:lstStyle/>
          <a:p>
            <a:r>
              <a:rPr lang="fr-FR" sz="1800" b="1" dirty="0"/>
              <a:t>Idée :</a:t>
            </a:r>
            <a:r>
              <a:rPr lang="fr-FR" sz="1800" dirty="0"/>
              <a:t> Adapter </a:t>
            </a:r>
            <a:r>
              <a:rPr lang="fr-FR" sz="1800" dirty="0" err="1"/>
              <a:t>Vector</a:t>
            </a:r>
            <a:r>
              <a:rPr lang="fr-FR" sz="1800" dirty="0"/>
              <a:t> </a:t>
            </a:r>
            <a:r>
              <a:rPr lang="fr-FR" sz="1800" dirty="0" err="1"/>
              <a:t>Neurons</a:t>
            </a:r>
            <a:r>
              <a:rPr lang="fr-FR" sz="1800" dirty="0"/>
              <a:t> (VN) aux graphes moléculaires 3D pour prédire des propriétés avec équivariance SO(3) et régularisation physique.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2BCB33-8032-8608-11CF-D2E4A14B1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D65C12-084F-C6E5-02A2-A86C78F4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64CFD-C14A-8C23-163D-46FBF262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91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38B26-8423-D926-E724-89EA38DF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13896-758B-FB5B-FD49-C929B6A9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3" y="69850"/>
            <a:ext cx="10515600" cy="758825"/>
          </a:xfrm>
        </p:spPr>
        <p:txBody>
          <a:bodyPr/>
          <a:lstStyle/>
          <a:p>
            <a:r>
              <a:rPr lang="fr-FR" dirty="0"/>
              <a:t>Extension du sujet : Application au domaine moléculaire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B645C5-3972-CC0A-BD5C-6E5E50AC3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661694"/>
          </a:xfrm>
        </p:spPr>
        <p:txBody>
          <a:bodyPr>
            <a:normAutofit/>
          </a:bodyPr>
          <a:lstStyle/>
          <a:p>
            <a:r>
              <a:rPr lang="fr-FR" sz="1800" b="1" dirty="0"/>
              <a:t>Idée :</a:t>
            </a:r>
            <a:r>
              <a:rPr lang="fr-FR" sz="1800" dirty="0"/>
              <a:t> Adapter </a:t>
            </a:r>
            <a:r>
              <a:rPr lang="fr-FR" sz="1800" dirty="0" err="1"/>
              <a:t>Vector</a:t>
            </a:r>
            <a:r>
              <a:rPr lang="fr-FR" sz="1800" dirty="0"/>
              <a:t> </a:t>
            </a:r>
            <a:r>
              <a:rPr lang="fr-FR" sz="1800" dirty="0" err="1"/>
              <a:t>Neurons</a:t>
            </a:r>
            <a:r>
              <a:rPr lang="fr-FR" sz="1800" dirty="0"/>
              <a:t> (VN) aux graphes moléculaires 3D pour prédire des propriétés avec équivariance SO(3) et régularisation physique.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9674E8-7512-9B05-2479-EFDDB2D1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5DFFE2-1D63-5F53-1C20-1A8551832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D169D9-512B-D759-D365-8B4B93A7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57</a:t>
            </a:fld>
            <a:endParaRPr lang="fr-FR"/>
          </a:p>
        </p:txBody>
      </p:sp>
      <p:pic>
        <p:nvPicPr>
          <p:cNvPr id="2050" name="Picture 2" descr="Molécule — Wikipédia">
            <a:extLst>
              <a:ext uri="{FF2B5EF4-FFF2-40B4-BE49-F238E27FC236}">
                <a16:creationId xmlns:a16="http://schemas.microsoft.com/office/drawing/2014/main" id="{F66A12AD-67E7-B379-4081-50DB41D2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15" y="4211703"/>
            <a:ext cx="1737736" cy="12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 descr="Une image contenant texte, Police, capture d’écran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03627977-182A-828E-5BC2-3FC59FD6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05"/>
          <a:stretch>
            <a:fillRect/>
          </a:stretch>
        </p:blipFill>
        <p:spPr>
          <a:xfrm>
            <a:off x="101414" y="2102637"/>
            <a:ext cx="5994586" cy="2240331"/>
          </a:xfrm>
          <a:prstGeom prst="rect">
            <a:avLst/>
          </a:prstGeom>
        </p:spPr>
      </p:pic>
      <p:pic>
        <p:nvPicPr>
          <p:cNvPr id="11" name="Image 10" descr="Une image contenant texte, Police, capture d’écran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FC2B8705-567C-006F-14BD-2F37795D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927" r="8881"/>
          <a:stretch>
            <a:fillRect/>
          </a:stretch>
        </p:blipFill>
        <p:spPr>
          <a:xfrm>
            <a:off x="6321843" y="1991450"/>
            <a:ext cx="5768743" cy="1801153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F28301E-ACC1-CF7F-DC2B-0F2483769630}"/>
              </a:ext>
            </a:extLst>
          </p:cNvPr>
          <p:cNvCxnSpPr>
            <a:cxnSpLocks/>
          </p:cNvCxnSpPr>
          <p:nvPr/>
        </p:nvCxnSpPr>
        <p:spPr>
          <a:xfrm flipV="1">
            <a:off x="6248400" y="1991450"/>
            <a:ext cx="0" cy="27424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7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6CB70-BFEF-3D7B-D5EE-6DD471905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CA31B-2983-6F80-E230-F2CCA91F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3" y="69850"/>
            <a:ext cx="10515600" cy="758825"/>
          </a:xfrm>
        </p:spPr>
        <p:txBody>
          <a:bodyPr/>
          <a:lstStyle/>
          <a:p>
            <a:r>
              <a:rPr lang="fr-FR" dirty="0"/>
              <a:t>Extension du sujet : Application au domaine moléculaire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AFDBDD-E7E0-5CD9-ED65-DBF66776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775"/>
            <a:ext cx="10515600" cy="4661694"/>
          </a:xfrm>
        </p:spPr>
        <p:txBody>
          <a:bodyPr>
            <a:normAutofit/>
          </a:bodyPr>
          <a:lstStyle/>
          <a:p>
            <a:r>
              <a:rPr lang="fr-FR" sz="1800" b="1" dirty="0"/>
              <a:t>Idée :</a:t>
            </a:r>
            <a:r>
              <a:rPr lang="fr-FR" sz="1800" dirty="0"/>
              <a:t> Adapter </a:t>
            </a:r>
            <a:r>
              <a:rPr lang="fr-FR" sz="1800" dirty="0" err="1"/>
              <a:t>Vector</a:t>
            </a:r>
            <a:r>
              <a:rPr lang="fr-FR" sz="1800" dirty="0"/>
              <a:t> </a:t>
            </a:r>
            <a:r>
              <a:rPr lang="fr-FR" sz="1800" dirty="0" err="1"/>
              <a:t>Neurons</a:t>
            </a:r>
            <a:r>
              <a:rPr lang="fr-FR" sz="1800" dirty="0"/>
              <a:t> (VN) aux graphes moléculaires 3D pour prédire des propriétés avec équivariance SO(3) et régularisation physique.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B22A74-A5B0-D63E-0501-5F885126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748F9A-6064-4217-3005-C8621E60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7B1F3F-9776-B8D9-ABAB-BF9CCC83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58</a:t>
            </a:fld>
            <a:endParaRPr lang="fr-FR"/>
          </a:p>
        </p:txBody>
      </p:sp>
      <p:pic>
        <p:nvPicPr>
          <p:cNvPr id="2050" name="Picture 2" descr="Molécule — Wikipédia">
            <a:extLst>
              <a:ext uri="{FF2B5EF4-FFF2-40B4-BE49-F238E27FC236}">
                <a16:creationId xmlns:a16="http://schemas.microsoft.com/office/drawing/2014/main" id="{D0E018C7-ED3A-57A9-2A9B-CF1A10919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15" y="4211703"/>
            <a:ext cx="1737736" cy="12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B45E86B-3452-33A7-8690-963403D488C1}"/>
              </a:ext>
            </a:extLst>
          </p:cNvPr>
          <p:cNvSpPr txBox="1"/>
          <p:nvPr/>
        </p:nvSpPr>
        <p:spPr>
          <a:xfrm>
            <a:off x="390525" y="5664987"/>
            <a:ext cx="11220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i="1" dirty="0" err="1"/>
              <a:t>SchNet</a:t>
            </a:r>
            <a:r>
              <a:rPr lang="fr-FR" sz="1400" b="1" i="1" dirty="0"/>
              <a:t>: A Deep Learning Architecture for </a:t>
            </a:r>
            <a:r>
              <a:rPr lang="fr-FR" sz="1400" b="1" i="1" dirty="0" err="1"/>
              <a:t>Molecules</a:t>
            </a:r>
            <a:r>
              <a:rPr lang="fr-FR" sz="1400" b="1" i="1" dirty="0"/>
              <a:t> and Materials</a:t>
            </a:r>
            <a:br>
              <a:rPr lang="fr-FR" sz="1400" i="1" dirty="0"/>
            </a:br>
            <a:r>
              <a:rPr lang="fr-FR" sz="1400" i="1" dirty="0"/>
              <a:t>Kristof T. </a:t>
            </a:r>
            <a:r>
              <a:rPr lang="fr-FR" sz="1400" i="1" dirty="0" err="1"/>
              <a:t>Schütt</a:t>
            </a:r>
            <a:r>
              <a:rPr lang="fr-FR" sz="1400" i="1" dirty="0"/>
              <a:t>, </a:t>
            </a:r>
            <a:r>
              <a:rPr lang="fr-FR" sz="1400" i="1" dirty="0" err="1"/>
              <a:t>Huziel</a:t>
            </a:r>
            <a:r>
              <a:rPr lang="fr-FR" sz="1400" i="1" dirty="0"/>
              <a:t> E. </a:t>
            </a:r>
            <a:r>
              <a:rPr lang="fr-FR" sz="1400" i="1" dirty="0" err="1"/>
              <a:t>Sauceda</a:t>
            </a:r>
            <a:r>
              <a:rPr lang="fr-FR" sz="1400" i="1" dirty="0"/>
              <a:t>, Pieter-Jan </a:t>
            </a:r>
            <a:r>
              <a:rPr lang="fr-FR" sz="1400" i="1" dirty="0" err="1"/>
              <a:t>Kindermans</a:t>
            </a:r>
            <a:r>
              <a:rPr lang="fr-FR" sz="1400" i="1" dirty="0"/>
              <a:t>, Alexandre </a:t>
            </a:r>
            <a:r>
              <a:rPr lang="fr-FR" sz="1400" i="1" dirty="0" err="1"/>
              <a:t>Tkatchenko</a:t>
            </a:r>
            <a:r>
              <a:rPr lang="fr-FR" sz="1400" i="1" dirty="0"/>
              <a:t>, Klaus-Robert Müller</a:t>
            </a:r>
            <a:endParaRPr lang="en-US" sz="1400" b="1" i="1" dirty="0"/>
          </a:p>
        </p:txBody>
      </p:sp>
      <p:pic>
        <p:nvPicPr>
          <p:cNvPr id="10" name="Image 9" descr="Une image contenant texte, Police, capture d’écran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6E24A68F-079D-4953-63CD-DB4261F2B5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05"/>
          <a:stretch>
            <a:fillRect/>
          </a:stretch>
        </p:blipFill>
        <p:spPr>
          <a:xfrm>
            <a:off x="101414" y="2102637"/>
            <a:ext cx="5994586" cy="2240331"/>
          </a:xfrm>
          <a:prstGeom prst="rect">
            <a:avLst/>
          </a:prstGeom>
        </p:spPr>
      </p:pic>
      <p:pic>
        <p:nvPicPr>
          <p:cNvPr id="11" name="Image 10" descr="Une image contenant texte, Police, capture d’écran, écriture manuscrite&#10;&#10;Le contenu généré par l’IA peut être incorrect.">
            <a:extLst>
              <a:ext uri="{FF2B5EF4-FFF2-40B4-BE49-F238E27FC236}">
                <a16:creationId xmlns:a16="http://schemas.microsoft.com/office/drawing/2014/main" id="{5E51DD5F-C078-F831-31B0-2081B110E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927" r="8881"/>
          <a:stretch>
            <a:fillRect/>
          </a:stretch>
        </p:blipFill>
        <p:spPr>
          <a:xfrm>
            <a:off x="6321843" y="1991450"/>
            <a:ext cx="5768743" cy="1801153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6347DE1E-8BDC-8005-6ACC-69B2617F790E}"/>
              </a:ext>
            </a:extLst>
          </p:cNvPr>
          <p:cNvCxnSpPr>
            <a:cxnSpLocks/>
          </p:cNvCxnSpPr>
          <p:nvPr/>
        </p:nvCxnSpPr>
        <p:spPr>
          <a:xfrm flipV="1">
            <a:off x="6248400" y="1991450"/>
            <a:ext cx="0" cy="274247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129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488D1-3597-8090-8E3A-EF60F414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1444468-C210-DA8D-8F0B-2A4CB2094C94}"/>
              </a:ext>
            </a:extLst>
          </p:cNvPr>
          <p:cNvSpPr/>
          <p:nvPr/>
        </p:nvSpPr>
        <p:spPr>
          <a:xfrm>
            <a:off x="-609600" y="828675"/>
            <a:ext cx="13963650" cy="5527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F28F17-0F45-BE94-4A98-CA16C5467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8058F-2F27-22A3-8DC4-3A1C2F0FF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98153"/>
            <a:ext cx="10515600" cy="4661694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Le problème</a:t>
            </a:r>
          </a:p>
          <a:p>
            <a:r>
              <a:rPr lang="fr-FR" dirty="0">
                <a:solidFill>
                  <a:schemeClr val="bg1"/>
                </a:solidFill>
              </a:rPr>
              <a:t>Explication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Solution du problème</a:t>
            </a:r>
          </a:p>
          <a:p>
            <a:r>
              <a:rPr lang="fr-FR" dirty="0">
                <a:solidFill>
                  <a:schemeClr val="bg1"/>
                </a:solidFill>
              </a:rPr>
              <a:t>Architecture du réseau de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Performances des neurones vectoriels</a:t>
            </a:r>
          </a:p>
          <a:p>
            <a:r>
              <a:rPr lang="fr-FR" dirty="0">
                <a:solidFill>
                  <a:schemeClr val="bg1"/>
                </a:solidFill>
              </a:rPr>
              <a:t>Extension du problème aux molécules</a:t>
            </a:r>
          </a:p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Bibliographie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E88288-CDFA-CE90-D573-790E7348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221B5C-207D-32A9-B04A-6756E119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560F3B-A8FF-262F-4858-E4017206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75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F783-C099-1B06-29FB-2DDDBC1A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402D1-3D53-8363-844C-F99A50E2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49" y="136525"/>
            <a:ext cx="10515600" cy="708915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Un problème : la rotation de nuages de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ACB60E-F41B-9DDD-D066-706E34E30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0449" r="3359" b="63406"/>
          <a:stretch>
            <a:fillRect/>
          </a:stretch>
        </p:blipFill>
        <p:spPr bwMode="auto">
          <a:xfrm>
            <a:off x="485200" y="1073565"/>
            <a:ext cx="11049001" cy="12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47A6230-7817-A16E-2B47-0A15841DC635}"/>
              </a:ext>
            </a:extLst>
          </p:cNvPr>
          <p:cNvSpPr txBox="1"/>
          <p:nvPr/>
        </p:nvSpPr>
        <p:spPr>
          <a:xfrm>
            <a:off x="6482190" y="3022483"/>
            <a:ext cx="499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Réseau de neurones entrainé</a:t>
            </a:r>
            <a:r>
              <a:rPr lang="fr-FR" dirty="0"/>
              <a:t> (e.g. : PointNet)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5DFD911D-B619-F797-5BBE-914EA2832877}"/>
              </a:ext>
            </a:extLst>
          </p:cNvPr>
          <p:cNvSpPr/>
          <p:nvPr/>
        </p:nvSpPr>
        <p:spPr>
          <a:xfrm>
            <a:off x="5703376" y="3644930"/>
            <a:ext cx="612648" cy="77838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B4B5DB-D821-C48C-E776-09FAB0F44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" t="1370" r="3359" b="62230"/>
          <a:stretch>
            <a:fillRect/>
          </a:stretch>
        </p:blipFill>
        <p:spPr bwMode="auto">
          <a:xfrm>
            <a:off x="485200" y="4499531"/>
            <a:ext cx="11049001" cy="17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BA71939F-05C6-DF6C-ADB9-FBEA3AFD2EDE}"/>
              </a:ext>
            </a:extLst>
          </p:cNvPr>
          <p:cNvSpPr/>
          <p:nvPr/>
        </p:nvSpPr>
        <p:spPr>
          <a:xfrm>
            <a:off x="485200" y="4461430"/>
            <a:ext cx="11049001" cy="38604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e la date 15">
            <a:extLst>
              <a:ext uri="{FF2B5EF4-FFF2-40B4-BE49-F238E27FC236}">
                <a16:creationId xmlns:a16="http://schemas.microsoft.com/office/drawing/2014/main" id="{C77529BF-28E9-C857-532A-2176B027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2AE81FFF-66F4-B536-7146-0F2DB5BF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7E22745-5238-6BDD-AEB1-CCCD5CC3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6</a:t>
            </a:fld>
            <a:endParaRPr lang="fr-FR"/>
          </a:p>
        </p:txBody>
      </p:sp>
      <p:pic>
        <p:nvPicPr>
          <p:cNvPr id="2054" name="Picture 6" descr="Réseau neuronal - Icônes la mise en réseau gratuites">
            <a:extLst>
              <a:ext uri="{FF2B5EF4-FFF2-40B4-BE49-F238E27FC236}">
                <a16:creationId xmlns:a16="http://schemas.microsoft.com/office/drawing/2014/main" id="{7C5FB452-8593-B476-55BE-D5A1FE0C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694" y="2786197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 : bas 20">
            <a:extLst>
              <a:ext uri="{FF2B5EF4-FFF2-40B4-BE49-F238E27FC236}">
                <a16:creationId xmlns:a16="http://schemas.microsoft.com/office/drawing/2014/main" id="{14DFC976-473F-04E8-85B4-995EB8CDA7D7}"/>
              </a:ext>
            </a:extLst>
          </p:cNvPr>
          <p:cNvSpPr/>
          <p:nvPr/>
        </p:nvSpPr>
        <p:spPr>
          <a:xfrm>
            <a:off x="5703376" y="2026505"/>
            <a:ext cx="612648" cy="77838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29734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CBDDA-B685-F550-4697-32A64071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Bibliographie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475D09-3CB6-2888-90C7-B8FCAED82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295003"/>
            <a:ext cx="10515600" cy="4661694"/>
          </a:xfrm>
        </p:spPr>
        <p:txBody>
          <a:bodyPr>
            <a:normAutofit fontScale="70000" lnSpcReduction="20000"/>
          </a:bodyPr>
          <a:lstStyle/>
          <a:p>
            <a:r>
              <a:rPr lang="fr-FR" b="1" dirty="0"/>
              <a:t>Deng, C., </a:t>
            </a:r>
            <a:r>
              <a:rPr lang="fr-FR" b="1" dirty="0" err="1"/>
              <a:t>Litany</a:t>
            </a:r>
            <a:r>
              <a:rPr lang="fr-FR" b="1" dirty="0"/>
              <a:t>, O., Duan, Y., </a:t>
            </a:r>
            <a:r>
              <a:rPr lang="fr-FR" b="1" dirty="0" err="1"/>
              <a:t>Poulénard</a:t>
            </a:r>
            <a:r>
              <a:rPr lang="fr-FR" b="1" dirty="0"/>
              <a:t>, A., </a:t>
            </a:r>
            <a:r>
              <a:rPr lang="fr-FR" b="1" dirty="0" err="1"/>
              <a:t>Tagliasacchi</a:t>
            </a:r>
            <a:r>
              <a:rPr lang="fr-FR" b="1" dirty="0"/>
              <a:t>, A., &amp; </a:t>
            </a:r>
            <a:r>
              <a:rPr lang="fr-FR" b="1" dirty="0" err="1"/>
              <a:t>Guibas</a:t>
            </a:r>
            <a:r>
              <a:rPr lang="fr-FR" b="1" dirty="0"/>
              <a:t>, L. (2021). </a:t>
            </a:r>
            <a:r>
              <a:rPr lang="fr-FR" b="1" i="1" dirty="0" err="1"/>
              <a:t>Vector</a:t>
            </a:r>
            <a:r>
              <a:rPr lang="fr-FR" b="1" i="1" dirty="0"/>
              <a:t> </a:t>
            </a:r>
            <a:r>
              <a:rPr lang="fr-FR" b="1" i="1" dirty="0" err="1"/>
              <a:t>Neurons</a:t>
            </a:r>
            <a:r>
              <a:rPr lang="fr-FR" b="1" i="1" dirty="0"/>
              <a:t>: A General Framework for SO(3)-Equivariant Networks</a:t>
            </a:r>
            <a:r>
              <a:rPr lang="fr-FR" b="1" dirty="0"/>
              <a:t>. arXiv:2104.12229. </a:t>
            </a:r>
          </a:p>
          <a:p>
            <a:r>
              <a:rPr lang="fr-FR" dirty="0"/>
              <a:t>Qi, C. R., Su, H., Mo, K., &amp; </a:t>
            </a:r>
            <a:r>
              <a:rPr lang="fr-FR" dirty="0" err="1"/>
              <a:t>Guibas</a:t>
            </a:r>
            <a:r>
              <a:rPr lang="fr-FR" dirty="0"/>
              <a:t>, L. J. (2017). </a:t>
            </a:r>
            <a:r>
              <a:rPr lang="fr-FR" i="1" dirty="0"/>
              <a:t>PointNet: Deep Learning on Point Sets for 3D Classification and Segmentation</a:t>
            </a:r>
            <a:r>
              <a:rPr lang="fr-FR" dirty="0"/>
              <a:t>. CVPR / arXiv:1612.00593. </a:t>
            </a:r>
          </a:p>
          <a:p>
            <a:r>
              <a:rPr lang="fr-FR" dirty="0"/>
              <a:t>Qi, C. R., Yi, L., Su, H., &amp; </a:t>
            </a:r>
            <a:r>
              <a:rPr lang="fr-FR" dirty="0" err="1"/>
              <a:t>Guibas</a:t>
            </a:r>
            <a:r>
              <a:rPr lang="fr-FR" dirty="0"/>
              <a:t>, L. J. (2017). </a:t>
            </a:r>
            <a:r>
              <a:rPr lang="fr-FR" i="1" dirty="0"/>
              <a:t>PointNet++: Deep </a:t>
            </a:r>
            <a:r>
              <a:rPr lang="fr-FR" i="1" dirty="0" err="1"/>
              <a:t>Hierarchical</a:t>
            </a:r>
            <a:r>
              <a:rPr lang="fr-FR" i="1" dirty="0"/>
              <a:t> </a:t>
            </a:r>
            <a:r>
              <a:rPr lang="fr-FR" i="1" dirty="0" err="1"/>
              <a:t>Feature</a:t>
            </a:r>
            <a:r>
              <a:rPr lang="fr-FR" i="1" dirty="0"/>
              <a:t> Learning on Point Sets in a </a:t>
            </a:r>
            <a:r>
              <a:rPr lang="fr-FR" i="1" dirty="0" err="1"/>
              <a:t>Metric</a:t>
            </a:r>
            <a:r>
              <a:rPr lang="fr-FR" i="1" dirty="0"/>
              <a:t> </a:t>
            </a:r>
            <a:r>
              <a:rPr lang="fr-FR" i="1" dirty="0" err="1"/>
              <a:t>Space</a:t>
            </a:r>
            <a:r>
              <a:rPr lang="fr-FR" dirty="0"/>
              <a:t>. </a:t>
            </a:r>
            <a:r>
              <a:rPr lang="fr-FR" dirty="0" err="1"/>
              <a:t>NeurIPS</a:t>
            </a:r>
            <a:r>
              <a:rPr lang="fr-FR" dirty="0"/>
              <a:t> 2017 / arXiv:1706.02413. </a:t>
            </a:r>
          </a:p>
          <a:p>
            <a:r>
              <a:rPr lang="fr-FR" dirty="0"/>
              <a:t>Wang, Y., Sun, Y., Liu, Z., Sarma, S. E., Bronstein, M. M., &amp; Solomon, J. M. (2019). </a:t>
            </a:r>
            <a:r>
              <a:rPr lang="fr-FR" i="1" dirty="0"/>
              <a:t>Dynamic Graph CNN for Learning on Point </a:t>
            </a:r>
            <a:r>
              <a:rPr lang="fr-FR" i="1" dirty="0" err="1"/>
              <a:t>Clouds</a:t>
            </a:r>
            <a:r>
              <a:rPr lang="fr-FR" i="1" dirty="0"/>
              <a:t> (DGCNN)</a:t>
            </a:r>
            <a:r>
              <a:rPr lang="fr-FR" dirty="0"/>
              <a:t>. ACM Trans. Graph. / arXiv:1801.07829. </a:t>
            </a:r>
          </a:p>
          <a:p>
            <a:r>
              <a:rPr lang="fr-FR" dirty="0"/>
              <a:t>Thomas, N., </a:t>
            </a:r>
            <a:r>
              <a:rPr lang="fr-FR" dirty="0" err="1"/>
              <a:t>Smidt</a:t>
            </a:r>
            <a:r>
              <a:rPr lang="fr-FR" dirty="0"/>
              <a:t>, T., </a:t>
            </a:r>
            <a:r>
              <a:rPr lang="fr-FR" dirty="0" err="1"/>
              <a:t>Kearnes</a:t>
            </a:r>
            <a:r>
              <a:rPr lang="fr-FR" dirty="0"/>
              <a:t>, S., Yang, L., Li, L., </a:t>
            </a:r>
            <a:r>
              <a:rPr lang="fr-FR" dirty="0" err="1"/>
              <a:t>Kohlhoff</a:t>
            </a:r>
            <a:r>
              <a:rPr lang="fr-FR" dirty="0"/>
              <a:t>, K., &amp; Riley, P. (2018). </a:t>
            </a:r>
            <a:r>
              <a:rPr lang="fr-FR" i="1" dirty="0" err="1"/>
              <a:t>Tensor</a:t>
            </a:r>
            <a:r>
              <a:rPr lang="fr-FR" i="1" dirty="0"/>
              <a:t> Field Networks: Rotation- and Translation-Equivariant Neural Networks for 3D Point </a:t>
            </a:r>
            <a:r>
              <a:rPr lang="fr-FR" i="1" dirty="0" err="1"/>
              <a:t>Clouds</a:t>
            </a:r>
            <a:r>
              <a:rPr lang="fr-FR" dirty="0"/>
              <a:t>. arXiv:1802.08219. </a:t>
            </a:r>
          </a:p>
          <a:p>
            <a:r>
              <a:rPr lang="fr-FR" dirty="0"/>
              <a:t>Fuchs, F. B., </a:t>
            </a:r>
            <a:r>
              <a:rPr lang="fr-FR" dirty="0" err="1"/>
              <a:t>Worrall</a:t>
            </a:r>
            <a:r>
              <a:rPr lang="fr-FR" dirty="0"/>
              <a:t>, D. E., Fischer, V., &amp; </a:t>
            </a:r>
            <a:r>
              <a:rPr lang="fr-FR" dirty="0" err="1"/>
              <a:t>Welling</a:t>
            </a:r>
            <a:r>
              <a:rPr lang="fr-FR" dirty="0"/>
              <a:t>, M. (2020). </a:t>
            </a:r>
            <a:r>
              <a:rPr lang="fr-FR" i="1" dirty="0"/>
              <a:t>SE(3)-Transformer: 3D Roto-Translation Equivariant Attention Networks</a:t>
            </a:r>
            <a:r>
              <a:rPr lang="fr-FR" dirty="0"/>
              <a:t>. </a:t>
            </a:r>
            <a:r>
              <a:rPr lang="fr-FR" dirty="0" err="1"/>
              <a:t>NeurIPS</a:t>
            </a:r>
            <a:r>
              <a:rPr lang="fr-FR" dirty="0"/>
              <a:t> 2020 / arXiv:2006.10503. </a:t>
            </a:r>
          </a:p>
          <a:p>
            <a:r>
              <a:rPr lang="fr-FR" dirty="0"/>
              <a:t>Geiger, M., &amp; </a:t>
            </a:r>
            <a:r>
              <a:rPr lang="fr-FR" dirty="0" err="1"/>
              <a:t>Smidt</a:t>
            </a:r>
            <a:r>
              <a:rPr lang="fr-FR" dirty="0"/>
              <a:t>, T. (2022). </a:t>
            </a:r>
            <a:r>
              <a:rPr lang="fr-FR" i="1" dirty="0"/>
              <a:t>e3nn: </a:t>
            </a:r>
            <a:r>
              <a:rPr lang="fr-FR" i="1" dirty="0" err="1"/>
              <a:t>Euclidean</a:t>
            </a:r>
            <a:r>
              <a:rPr lang="fr-FR" i="1" dirty="0"/>
              <a:t> Neural Networks</a:t>
            </a:r>
            <a:r>
              <a:rPr lang="fr-FR" dirty="0"/>
              <a:t>. arXiv:2207.09453. (</a:t>
            </a:r>
            <a:r>
              <a:rPr lang="fr-FR" dirty="0" err="1"/>
              <a:t>framework</a:t>
            </a:r>
            <a:r>
              <a:rPr lang="fr-FR" dirty="0"/>
              <a:t> for E(3)-</a:t>
            </a:r>
            <a:r>
              <a:rPr lang="fr-FR" dirty="0" err="1"/>
              <a:t>equivariant</a:t>
            </a:r>
            <a:r>
              <a:rPr lang="fr-FR" dirty="0"/>
              <a:t> networks). </a:t>
            </a:r>
          </a:p>
          <a:p>
            <a:r>
              <a:rPr lang="fr-FR" dirty="0" err="1"/>
              <a:t>Mescheder</a:t>
            </a:r>
            <a:r>
              <a:rPr lang="fr-FR" dirty="0"/>
              <a:t>, L., </a:t>
            </a:r>
            <a:r>
              <a:rPr lang="fr-FR" dirty="0" err="1"/>
              <a:t>Oechsle</a:t>
            </a:r>
            <a:r>
              <a:rPr lang="fr-FR" dirty="0"/>
              <a:t>, M., Niemeyer, M., </a:t>
            </a:r>
            <a:r>
              <a:rPr lang="fr-FR" dirty="0" err="1"/>
              <a:t>Nowozin</a:t>
            </a:r>
            <a:r>
              <a:rPr lang="fr-FR" dirty="0"/>
              <a:t>, S., &amp; Geiger, A. (2019). </a:t>
            </a:r>
            <a:r>
              <a:rPr lang="fr-FR" i="1" dirty="0" err="1"/>
              <a:t>Occupancy</a:t>
            </a:r>
            <a:r>
              <a:rPr lang="fr-FR" i="1" dirty="0"/>
              <a:t> Networks: Learning 3D Reconstruction in </a:t>
            </a:r>
            <a:r>
              <a:rPr lang="fr-FR" i="1" dirty="0" err="1"/>
              <a:t>Function</a:t>
            </a:r>
            <a:r>
              <a:rPr lang="fr-FR" i="1" dirty="0"/>
              <a:t> </a:t>
            </a:r>
            <a:r>
              <a:rPr lang="fr-FR" i="1" dirty="0" err="1"/>
              <a:t>Space</a:t>
            </a:r>
            <a:r>
              <a:rPr lang="fr-FR" dirty="0"/>
              <a:t>. CVPR 2019.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B1E1DE-278D-BB04-8291-791A8DBA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67A03B-0464-0466-CA2F-4996663D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BA87D6-3636-3E2C-3513-BE420619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80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A460-6D2A-D6A8-1D01-A82C1D58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017FB-CBF6-95F5-8318-D2F88DB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71850F3C-1504-B6D6-922F-BFE1E7DA3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528BF6FD-8E86-EFD7-E9A9-60AFAD4C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B4D631C-0CC7-0ED5-E9B5-3642302A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54C1D86-F752-813E-F142-0A424C8C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42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B104-018B-E5A2-5D08-A2FCD139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E19A-35EA-86DA-3056-CFFD3427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CD77CEF7-6FDD-1ED6-BFA8-655E8379A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87130CE-2B0E-6EA9-FF51-777D3D3B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BAAD450-4135-A9F4-611B-4036F863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2567727-9548-7B42-0095-1748AAF2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6422159-D26F-E031-FA55-37C512E50065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459284-4C3A-3EB7-AA27-076E3B1B144F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88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146F7-E3B3-507F-6671-EF4DBBC2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A18C0-2AD1-5D91-4A37-2BCFA4DB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problème : la rotation de nuages de points</a:t>
            </a:r>
          </a:p>
        </p:txBody>
      </p:sp>
      <p:pic>
        <p:nvPicPr>
          <p:cNvPr id="8" name="Picture 2" descr="A Novel Equivariant Self-Supervised Vector Network for Three-Dimensional  Point Clouds">
            <a:extLst>
              <a:ext uri="{FF2B5EF4-FFF2-40B4-BE49-F238E27FC236}">
                <a16:creationId xmlns:a16="http://schemas.microsoft.com/office/drawing/2014/main" id="{2752705B-7CDA-1599-3D9D-B599EB3CF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13500" r="59821" b="63927"/>
          <a:stretch>
            <a:fillRect/>
          </a:stretch>
        </p:blipFill>
        <p:spPr bwMode="auto">
          <a:xfrm>
            <a:off x="229100" y="1417687"/>
            <a:ext cx="1612400" cy="133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AC5E9CD-F07F-5D76-B8E3-B74C77F5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Janvier 2026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9E6E2BA4-5879-5874-03DB-14F743D21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Benoît KERYER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06F6E2C-BF19-77D1-6478-DFA4056E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9241-61B1-44C7-8B7B-0EFDE7AAC4C4}" type="slidenum">
              <a:rPr lang="fr-FR" smtClean="0"/>
              <a:t>9</a:t>
            </a:fld>
            <a:endParaRPr lang="fr-FR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41C5BC4D-8047-E5F4-4A05-B2B7528E7207}"/>
              </a:ext>
            </a:extLst>
          </p:cNvPr>
          <p:cNvSpPr/>
          <p:nvPr/>
        </p:nvSpPr>
        <p:spPr>
          <a:xfrm rot="16200000">
            <a:off x="1991724" y="1714946"/>
            <a:ext cx="612648" cy="82467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9" name="Picture 6" descr="Réseau neuronal - Icônes la mise en réseau gratuites">
            <a:extLst>
              <a:ext uri="{FF2B5EF4-FFF2-40B4-BE49-F238E27FC236}">
                <a16:creationId xmlns:a16="http://schemas.microsoft.com/office/drawing/2014/main" id="{F4BB11C0-CF38-D3E3-BD5E-B14EBDE1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16" y="1582154"/>
            <a:ext cx="876013" cy="8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97CDFC8-4DBC-2D52-ECE7-2C129A504C16}"/>
              </a:ext>
            </a:extLst>
          </p:cNvPr>
          <p:cNvSpPr txBox="1"/>
          <p:nvPr/>
        </p:nvSpPr>
        <p:spPr>
          <a:xfrm>
            <a:off x="2767606" y="2382592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PointNet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1CBA9E-3667-9B11-E425-15D0CE5EE42C}"/>
              </a:ext>
            </a:extLst>
          </p:cNvPr>
          <p:cNvSpPr txBox="1"/>
          <p:nvPr/>
        </p:nvSpPr>
        <p:spPr>
          <a:xfrm>
            <a:off x="184890" y="12128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Déjà vu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C768C89-56CD-7319-952B-5344175F6737}"/>
              </a:ext>
            </a:extLst>
          </p:cNvPr>
          <p:cNvSpPr/>
          <p:nvPr/>
        </p:nvSpPr>
        <p:spPr>
          <a:xfrm>
            <a:off x="140680" y="1219144"/>
            <a:ext cx="1643600" cy="15275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24404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978AB0769A444DBAACD5F3359DB9E4" ma:contentTypeVersion="9" ma:contentTypeDescription="Crée un document." ma:contentTypeScope="" ma:versionID="a7dfa5810251a6e844bf94e8bc663253">
  <xsd:schema xmlns:xsd="http://www.w3.org/2001/XMLSchema" xmlns:xs="http://www.w3.org/2001/XMLSchema" xmlns:p="http://schemas.microsoft.com/office/2006/metadata/properties" xmlns:ns3="5f7eb0d9-7fd2-4cba-80cb-a9fa2e8e0c97" targetNamespace="http://schemas.microsoft.com/office/2006/metadata/properties" ma:root="true" ma:fieldsID="282411fb8a206ab54e14b1ba05b5a7fb" ns3:_="">
    <xsd:import namespace="5f7eb0d9-7fd2-4cba-80cb-a9fa2e8e0c9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7eb0d9-7fd2-4cba-80cb-a9fa2e8e0c9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f7eb0d9-7fd2-4cba-80cb-a9fa2e8e0c97" xsi:nil="true"/>
  </documentManagement>
</p:properties>
</file>

<file path=customXml/itemProps1.xml><?xml version="1.0" encoding="utf-8"?>
<ds:datastoreItem xmlns:ds="http://schemas.openxmlformats.org/officeDocument/2006/customXml" ds:itemID="{3DB20E98-000D-4523-A063-BE6A8D5F06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602391-D836-4705-B8A2-42C89345F4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7eb0d9-7fd2-4cba-80cb-a9fa2e8e0c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D2D026-4FA7-4029-8822-E55893049482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5f7eb0d9-7fd2-4cba-80cb-a9fa2e8e0c9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1875</Words>
  <Application>Microsoft Office PowerPoint</Application>
  <PresentationFormat>Grand écran</PresentationFormat>
  <Paragraphs>456</Paragraphs>
  <Slides>60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Thème Office</vt:lpstr>
      <vt:lpstr>Présentation PowerPoint</vt:lpstr>
      <vt:lpstr>Sommaire</vt:lpstr>
      <vt:lpstr>Sommaire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problème : la rotation de nuages de points</vt:lpstr>
      <vt:lpstr>Un autre problème : la rotation de nuages de points pour la segmentation</vt:lpstr>
      <vt:lpstr>Un autre problème : la rotation de nuages de points pour la segmentation</vt:lpstr>
      <vt:lpstr>Un autre problème : la rotation de nuages de points pour la segmentation</vt:lpstr>
      <vt:lpstr>Un autre problème : la rotation de nuages de points pour la segmentation</vt:lpstr>
      <vt:lpstr>Sommaire</vt:lpstr>
      <vt:lpstr>Explication du problème : Pourquoi PointNet n’est pas invariant et équivariant</vt:lpstr>
      <vt:lpstr>Explication du problème : Pourquoi PointNet n’est pas invariant et équivariant</vt:lpstr>
      <vt:lpstr>Contre-exemple PointNet non invariant</vt:lpstr>
      <vt:lpstr>Sommaire</vt:lpstr>
      <vt:lpstr>Solution au problème : les neurones vectoriels</vt:lpstr>
      <vt:lpstr>Solution au problème : les neurones vectoriels</vt:lpstr>
      <vt:lpstr>Sommaire</vt:lpstr>
      <vt:lpstr>Architecture simplifiée du réseau de neurones vectoriels </vt:lpstr>
      <vt:lpstr>Architecture simplifiée du réseau de neurones vectoriels </vt:lpstr>
      <vt:lpstr>Architecture simplifiée du réseau de neurones vectoriels </vt:lpstr>
      <vt:lpstr>Architecture simplifiée du réseau de neurones vectoriels </vt:lpstr>
      <vt:lpstr>Architecture simplifiée du réseau de neurones vectoriels </vt:lpstr>
      <vt:lpstr>Architecture simplifiée du réseau de neurones vectoriels : Couche linéaire </vt:lpstr>
      <vt:lpstr>Architecture simplifiée du réseau de neurones vectoriels : Couche linéaire </vt:lpstr>
      <vt:lpstr>Architecture simplifiée du réseau de neurones vectoriels : Couche non linéaire </vt:lpstr>
      <vt:lpstr>Architecture simplifiée du réseau de neurones vectoriels : Couche non linéaire </vt:lpstr>
      <vt:lpstr>Architecture simplifiée du réseau de neurones vectoriels : Couche non linéaire </vt:lpstr>
      <vt:lpstr>Architecture simplifiée du réseau de neurones vectoriels : Couche non linéaire </vt:lpstr>
      <vt:lpstr>Architecture simplifiée du réseau de neurones vectoriels : Pooling</vt:lpstr>
      <vt:lpstr>Architecture simplifiée du réseau de neurones vectoriels : Normalisation</vt:lpstr>
      <vt:lpstr>Architecture simplifiée du réseau de neurones vectoriels : Normalisation</vt:lpstr>
      <vt:lpstr>Architecture simplifiée du réseau de neurones vectoriels : Normalisation</vt:lpstr>
      <vt:lpstr>Présentation PowerPoint</vt:lpstr>
      <vt:lpstr>Présentation PowerPoint</vt:lpstr>
      <vt:lpstr>Présentation PowerPoint</vt:lpstr>
      <vt:lpstr>Présentation PowerPoint</vt:lpstr>
      <vt:lpstr>Architecture simplifiée du réseau de neurones vectoriels : Couche invariante</vt:lpstr>
      <vt:lpstr>Architecture simplifiée du réseau de neurones vectoriels : Couche invariante</vt:lpstr>
      <vt:lpstr>Architecture simplifiée du réseau de neurones vectoriels : Couche invariante</vt:lpstr>
      <vt:lpstr>Architecture simplifiée du réseau de neurones vectoriels : Couche invariante</vt:lpstr>
      <vt:lpstr>Sommaire</vt:lpstr>
      <vt:lpstr>Performances des VNs sur les architectures plus classiques</vt:lpstr>
      <vt:lpstr>Performances des VNs sur les architectures plus classiques</vt:lpstr>
      <vt:lpstr>Performances des VNs sur les architectures plus classiques</vt:lpstr>
      <vt:lpstr>Sommaire</vt:lpstr>
      <vt:lpstr>Extension du sujet : Application au domaine moléculaire </vt:lpstr>
      <vt:lpstr>Extension du sujet : Application au domaine moléculaire </vt:lpstr>
      <vt:lpstr>Extension du sujet : Application au domaine moléculaire </vt:lpstr>
      <vt:lpstr>Sommaire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Benoit KERYER</dc:creator>
  <cp:lastModifiedBy>Benoit KERYER</cp:lastModifiedBy>
  <cp:revision>21</cp:revision>
  <dcterms:created xsi:type="dcterms:W3CDTF">2026-01-31T13:56:25Z</dcterms:created>
  <dcterms:modified xsi:type="dcterms:W3CDTF">2026-02-02T11:44:02Z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0x010100AF978AB0769A444DBAACD5F3359DB9E4</vt:lpwstr>
  </property>
</Properties>
</file>